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6" r:id="rId3"/>
    <p:sldMasterId id="2147483699" r:id="rId4"/>
    <p:sldMasterId id="2147483712" r:id="rId5"/>
  </p:sldMasterIdLst>
  <p:notesMasterIdLst>
    <p:notesMasterId r:id="rId24"/>
  </p:notesMasterIdLst>
  <p:sldIdLst>
    <p:sldId id="257" r:id="rId6"/>
    <p:sldId id="275" r:id="rId7"/>
    <p:sldId id="256" r:id="rId8"/>
    <p:sldId id="258" r:id="rId9"/>
    <p:sldId id="259" r:id="rId10"/>
    <p:sldId id="260" r:id="rId11"/>
    <p:sldId id="261" r:id="rId12"/>
    <p:sldId id="263" r:id="rId13"/>
    <p:sldId id="273" r:id="rId14"/>
    <p:sldId id="274" r:id="rId15"/>
    <p:sldId id="265" r:id="rId16"/>
    <p:sldId id="262" r:id="rId17"/>
    <p:sldId id="267" r:id="rId18"/>
    <p:sldId id="268" r:id="rId19"/>
    <p:sldId id="269" r:id="rId20"/>
    <p:sldId id="270" r:id="rId21"/>
    <p:sldId id="271" r:id="rId22"/>
    <p:sldId id="272" r:id="rId2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98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ben Alonso" userId="6273785ca63fa62f" providerId="LiveId" clId="{BC372F08-6CE2-454C-B7B7-CD0B53628D43}"/>
    <pc:docChg chg="undo addSld modSld">
      <pc:chgData name="Ruben Alonso" userId="6273785ca63fa62f" providerId="LiveId" clId="{BC372F08-6CE2-454C-B7B7-CD0B53628D43}" dt="2018-09-09T17:08:17.310" v="369" actId="14100"/>
      <pc:docMkLst>
        <pc:docMk/>
      </pc:docMkLst>
      <pc:sldChg chg="modSp add">
        <pc:chgData name="Ruben Alonso" userId="6273785ca63fa62f" providerId="LiveId" clId="{BC372F08-6CE2-454C-B7B7-CD0B53628D43}" dt="2018-09-09T17:08:17.310" v="369" actId="14100"/>
        <pc:sldMkLst>
          <pc:docMk/>
          <pc:sldMk cId="391028266" sldId="275"/>
        </pc:sldMkLst>
        <pc:spChg chg="mod">
          <ac:chgData name="Ruben Alonso" userId="6273785ca63fa62f" providerId="LiveId" clId="{BC372F08-6CE2-454C-B7B7-CD0B53628D43}" dt="2018-09-09T17:08:17.310" v="369" actId="14100"/>
          <ac:spMkLst>
            <pc:docMk/>
            <pc:sldMk cId="391028266" sldId="275"/>
            <ac:spMk id="2" creationId="{DDEC1F0D-8009-4D59-B256-183C53272A6F}"/>
          </ac:spMkLst>
        </pc:spChg>
        <pc:spChg chg="mod">
          <ac:chgData name="Ruben Alonso" userId="6273785ca63fa62f" providerId="LiveId" clId="{BC372F08-6CE2-454C-B7B7-CD0B53628D43}" dt="2018-09-09T02:47:28.250" v="10" actId="20577"/>
          <ac:spMkLst>
            <pc:docMk/>
            <pc:sldMk cId="391028266" sldId="275"/>
            <ac:spMk id="3" creationId="{8EC7F0B7-96F5-4CC4-AAD7-079EFD978D86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Standard After Tax IRR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4 Year</c:v>
                </c:pt>
                <c:pt idx="1">
                  <c:v>5 Year</c:v>
                </c:pt>
                <c:pt idx="2">
                  <c:v>7 Year</c:v>
                </c:pt>
                <c:pt idx="3">
                  <c:v>12/31/2026</c:v>
                </c:pt>
                <c:pt idx="4">
                  <c:v>10 Year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0.06</c:v>
                </c:pt>
                <c:pt idx="1">
                  <c:v>0.06</c:v>
                </c:pt>
                <c:pt idx="2">
                  <c:v>0.06</c:v>
                </c:pt>
                <c:pt idx="3">
                  <c:v>0.06</c:v>
                </c:pt>
                <c:pt idx="4">
                  <c:v>0.06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053-49B2-8F55-24219817A14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Total IRR</c:v>
                </c:pt>
              </c:strCache>
            </c:strRef>
          </c:tx>
          <c:spPr>
            <a:ln w="28575" cap="rnd">
              <a:solidFill>
                <a:sysClr val="windowText" lastClr="000000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3.3487652060336957E-2"/>
                  <c:y val="-5.67063399099117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053-49B2-8F55-24219817A14F}"/>
                </c:ext>
              </c:extLst>
            </c:dLbl>
            <c:dLbl>
              <c:idx val="2"/>
              <c:layout>
                <c:manualLayout>
                  <c:x val="-3.6374358928315746E-2"/>
                  <c:y val="-6.3029893229042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053-49B2-8F55-24219817A14F}"/>
                </c:ext>
              </c:extLst>
            </c:dLbl>
            <c:dLbl>
              <c:idx val="3"/>
              <c:layout>
                <c:manualLayout>
                  <c:x val="-3.2317431904518655E-2"/>
                  <c:y val="-5.67063399099117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053-49B2-8F55-24219817A14F}"/>
                </c:ext>
              </c:extLst>
            </c:dLbl>
            <c:dLbl>
              <c:idx val="4"/>
              <c:layout>
                <c:manualLayout>
                  <c:x val="-3.2287377792941351E-2"/>
                  <c:y val="-5.67063399099117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1D8-437E-AD01-A0E7236CFB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4 Year</c:v>
                </c:pt>
                <c:pt idx="1">
                  <c:v>5 Year</c:v>
                </c:pt>
                <c:pt idx="2">
                  <c:v>7 Year</c:v>
                </c:pt>
                <c:pt idx="3">
                  <c:v>12/31/2026</c:v>
                </c:pt>
                <c:pt idx="4">
                  <c:v>10 Year</c:v>
                </c:pt>
              </c:strCache>
            </c:strRef>
          </c:cat>
          <c:val>
            <c:numRef>
              <c:f>Sheet1!$C$2:$C$6</c:f>
              <c:numCache>
                <c:formatCode>0.00%</c:formatCode>
                <c:ptCount val="5"/>
                <c:pt idx="0">
                  <c:v>7.4399999999999994E-2</c:v>
                </c:pt>
                <c:pt idx="1">
                  <c:v>8.0799999999999997E-2</c:v>
                </c:pt>
                <c:pt idx="2">
                  <c:v>7.9500000000000001E-2</c:v>
                </c:pt>
                <c:pt idx="3">
                  <c:v>7.7100000000000002E-2</c:v>
                </c:pt>
                <c:pt idx="4">
                  <c:v>9.0800000000000006E-2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053-49B2-8F55-24219817A14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35299968"/>
        <c:axId val="235301504"/>
      </c:lineChart>
      <c:catAx>
        <c:axId val="235299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5301504"/>
        <c:crosses val="autoZero"/>
        <c:auto val="1"/>
        <c:lblAlgn val="ctr"/>
        <c:lblOffset val="100"/>
        <c:noMultiLvlLbl val="0"/>
      </c:catAx>
      <c:valAx>
        <c:axId val="235301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5299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2811E39-B184-4929-AA5F-BF8597835422}" type="datetimeFigureOut">
              <a:rPr lang="en-US" smtClean="0"/>
              <a:t>9/9/2018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72BAF87-9CFC-479B-8936-CD6A9186C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455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5779"/>
      </p:ext>
    </p:extLst>
  </p:cSld>
  <p:clrMapOvr>
    <a:masterClrMapping/>
  </p:clrMapOvr>
</p:notes>
</file>

<file path=ppt/notesSlides/notesSlide2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256823"/>
      </p:ext>
    </p:extLst>
  </p:cSld>
  <p:clrMapOvr>
    <a:masterClrMapping/>
  </p:clrMapOvr>
</p:notes>
</file>

<file path=ppt/notesSlides/notesSlide3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10742"/>
      </p:ext>
    </p:extLst>
  </p:cSld>
  <p:clrMapOvr>
    <a:masterClrMapping/>
  </p:clrMapOvr>
</p:notes>
</file>

<file path=ppt/notesSlides/notesSlide4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709026"/>
      </p:ext>
    </p:extLst>
  </p:cSld>
  <p:clrMapOvr>
    <a:masterClrMapping/>
  </p:clrMapOvr>
</p:notes>
</file>

<file path=ppt/notesSlides/notesSlide5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150742"/>
      </p:ext>
    </p:extLst>
  </p:cSld>
  <p:clrMapOvr>
    <a:masterClrMapping/>
  </p:clrMapOvr>
</p:notes>
</file>

<file path=ppt/notesSlides/notesSlide6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781875"/>
      </p:ext>
    </p:extLst>
  </p:cSld>
  <p:clrMapOvr>
    <a:masterClrMapping/>
  </p:clrMapOvr>
</p:notes>
</file>

<file path=ppt/notesSlides/notesSlide7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821156"/>
      </p:ext>
    </p:extLst>
  </p:cSld>
  <p:clrMapOvr>
    <a:masterClrMapping/>
  </p:clrMapOvr>
</p:notes>
</file>

<file path=ppt/notesSlides/notesSlide8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205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5784917"/>
            <a:ext cx="9147765" cy="1080170"/>
            <a:chOff x="-3765" y="4832896"/>
            <a:chExt cx="9147765" cy="2032192"/>
          </a:xfrm>
          <a:gradFill flip="none" rotWithShape="1">
            <a:gsLst>
              <a:gs pos="0">
                <a:srgbClr val="CC0000">
                  <a:shade val="30000"/>
                  <a:satMod val="115000"/>
                </a:srgbClr>
              </a:gs>
              <a:gs pos="50000">
                <a:srgbClr val="CC0000">
                  <a:shade val="67500"/>
                  <a:satMod val="115000"/>
                </a:srgbClr>
              </a:gs>
              <a:gs pos="100000">
                <a:srgbClr val="CC000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grp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4ACFC08-B9FA-415F-A69A-601DFC6EDAB7}" type="datetimeFigureOut">
              <a:rPr lang="en-US" smtClean="0"/>
              <a:pPr/>
              <a:t>9/9/2018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>
              <a:solidFill>
                <a:srgbClr val="3891A7">
                  <a:tint val="2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9A7E48B-5945-418F-AB3C-557D7FE9A8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941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490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400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June 6, 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www.novoco.com/training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2880672" y="572801"/>
            <a:ext cx="33826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</a:rPr>
              <a:t>Sample Investment</a:t>
            </a:r>
          </a:p>
        </p:txBody>
      </p:sp>
    </p:spTree>
    <p:extLst>
      <p:ext uri="{BB962C8B-B14F-4D97-AF65-F5344CB8AC3E}">
        <p14:creationId xmlns:p14="http://schemas.microsoft.com/office/powerpoint/2010/main" val="4756432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5784917"/>
            <a:ext cx="9147765" cy="1080170"/>
            <a:chOff x="-3765" y="4832896"/>
            <a:chExt cx="9147765" cy="2032192"/>
          </a:xfrm>
          <a:gradFill flip="none" rotWithShape="1">
            <a:gsLst>
              <a:gs pos="0">
                <a:srgbClr val="CC0000">
                  <a:shade val="30000"/>
                  <a:satMod val="115000"/>
                </a:srgbClr>
              </a:gs>
              <a:gs pos="50000">
                <a:srgbClr val="CC0000">
                  <a:shade val="67500"/>
                  <a:satMod val="115000"/>
                </a:srgbClr>
              </a:gs>
              <a:gs pos="100000">
                <a:srgbClr val="CC000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grp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4ACFC08-B9FA-415F-A69A-601DFC6EDAB7}" type="datetimeFigureOut">
              <a:rPr lang="en-US" smtClean="0"/>
              <a:pPr/>
              <a:t>9/9/2018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>
              <a:solidFill>
                <a:srgbClr val="3891A7">
                  <a:tint val="2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9A7E48B-5945-418F-AB3C-557D7FE9A8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794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buClrTx/>
              <a:defRPr>
                <a:solidFill>
                  <a:schemeClr val="tx1"/>
                </a:solidFill>
              </a:defRPr>
            </a:lvl1pPr>
            <a:lvl2pPr>
              <a:buClrTx/>
              <a:defRPr>
                <a:solidFill>
                  <a:schemeClr val="tx1"/>
                </a:solidFill>
              </a:defRPr>
            </a:lvl2pPr>
            <a:lvl3pPr>
              <a:buClrTx/>
              <a:defRPr>
                <a:solidFill>
                  <a:schemeClr val="tx1"/>
                </a:solidFill>
              </a:defRPr>
            </a:lvl3pPr>
            <a:lvl4pPr>
              <a:buClrTx/>
              <a:defRPr>
                <a:solidFill>
                  <a:schemeClr val="tx1"/>
                </a:solidFill>
              </a:defRPr>
            </a:lvl4pPr>
            <a:lvl5pPr>
              <a:buClrTx/>
              <a:defRPr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876053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174A-ACCE-453D-ABFA-7E46F23229F8}" type="datetimeFigureOut">
              <a:rPr lang="en-US" smtClean="0">
                <a:solidFill>
                  <a:prstClr val="white"/>
                </a:solidFill>
              </a:rPr>
              <a:pPr/>
              <a:t>9/9/2018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0D074-CA01-4C5A-ACBA-B24EAF9102A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8618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white"/>
                </a:solidFill>
              </a:rPr>
              <a:pPr/>
              <a:t>9/9/2018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494016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8332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85810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30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buClrTx/>
              <a:defRPr>
                <a:solidFill>
                  <a:schemeClr val="tx1"/>
                </a:solidFill>
              </a:defRPr>
            </a:lvl1pPr>
            <a:lvl2pPr>
              <a:buClrTx/>
              <a:defRPr>
                <a:solidFill>
                  <a:schemeClr val="tx1"/>
                </a:solidFill>
              </a:defRPr>
            </a:lvl2pPr>
            <a:lvl3pPr>
              <a:buClrTx/>
              <a:defRPr>
                <a:solidFill>
                  <a:schemeClr val="tx1"/>
                </a:solidFill>
              </a:defRPr>
            </a:lvl3pPr>
            <a:lvl4pPr>
              <a:buClrTx/>
              <a:defRPr>
                <a:solidFill>
                  <a:schemeClr val="tx1"/>
                </a:solidFill>
              </a:defRPr>
            </a:lvl4pPr>
            <a:lvl5pPr>
              <a:buClrTx/>
              <a:defRPr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775855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1317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4ACFC08-B9FA-415F-A69A-601DFC6EDAB7}" type="datetimeFigureOut">
              <a:rPr lang="en-US" smtClean="0">
                <a:solidFill>
                  <a:prstClr val="white"/>
                </a:solidFill>
              </a:rPr>
              <a:pPr/>
              <a:t>9/9/2018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9A7E48B-5945-418F-AB3C-557D7FE9A8E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147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5172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6341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June 6, 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www.novoco.com/training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2880672" y="572801"/>
            <a:ext cx="33826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</a:rPr>
              <a:t>Sample Investment</a:t>
            </a:r>
          </a:p>
        </p:txBody>
      </p:sp>
    </p:spTree>
    <p:extLst>
      <p:ext uri="{BB962C8B-B14F-4D97-AF65-F5344CB8AC3E}">
        <p14:creationId xmlns:p14="http://schemas.microsoft.com/office/powerpoint/2010/main" val="12347411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5784917"/>
            <a:ext cx="9147765" cy="1080170"/>
            <a:chOff x="-3765" y="4832896"/>
            <a:chExt cx="9147765" cy="2032192"/>
          </a:xfrm>
          <a:gradFill flip="none" rotWithShape="1">
            <a:gsLst>
              <a:gs pos="0">
                <a:srgbClr val="CC0000">
                  <a:shade val="30000"/>
                  <a:satMod val="115000"/>
                </a:srgbClr>
              </a:gs>
              <a:gs pos="50000">
                <a:srgbClr val="CC0000">
                  <a:shade val="67500"/>
                  <a:satMod val="115000"/>
                </a:srgbClr>
              </a:gs>
              <a:gs pos="100000">
                <a:srgbClr val="CC000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grp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4ACFC08-B9FA-415F-A69A-601DFC6EDAB7}" type="datetimeFigureOut">
              <a:rPr lang="en-US" smtClean="0"/>
              <a:pPr/>
              <a:t>9/9/2018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>
              <a:solidFill>
                <a:srgbClr val="3891A7">
                  <a:tint val="2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9A7E48B-5945-418F-AB3C-557D7FE9A8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365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buClrTx/>
              <a:defRPr>
                <a:solidFill>
                  <a:schemeClr val="tx1"/>
                </a:solidFill>
              </a:defRPr>
            </a:lvl1pPr>
            <a:lvl2pPr>
              <a:buClrTx/>
              <a:defRPr>
                <a:solidFill>
                  <a:schemeClr val="tx1"/>
                </a:solidFill>
              </a:defRPr>
            </a:lvl2pPr>
            <a:lvl3pPr>
              <a:buClrTx/>
              <a:defRPr>
                <a:solidFill>
                  <a:schemeClr val="tx1"/>
                </a:solidFill>
              </a:defRPr>
            </a:lvl3pPr>
            <a:lvl4pPr>
              <a:buClrTx/>
              <a:defRPr>
                <a:solidFill>
                  <a:schemeClr val="tx1"/>
                </a:solidFill>
              </a:defRPr>
            </a:lvl4pPr>
            <a:lvl5pPr>
              <a:buClrTx/>
              <a:defRPr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7859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174A-ACCE-453D-ABFA-7E46F23229F8}" type="datetimeFigureOut">
              <a:rPr lang="en-US" smtClean="0">
                <a:solidFill>
                  <a:prstClr val="white"/>
                </a:solidFill>
              </a:rPr>
              <a:pPr/>
              <a:t>9/9/2018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0D074-CA01-4C5A-ACBA-B24EAF9102A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4361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white"/>
                </a:solidFill>
              </a:rPr>
              <a:pPr/>
              <a:t>9/9/2018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157311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4946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174A-ACCE-453D-ABFA-7E46F23229F8}" type="datetimeFigureOut">
              <a:rPr lang="en-US" smtClean="0">
                <a:solidFill>
                  <a:prstClr val="white"/>
                </a:solidFill>
              </a:rPr>
              <a:pPr/>
              <a:t>9/9/2018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0D074-CA01-4C5A-ACBA-B24EAF9102A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652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9091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7213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2385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4ACFC08-B9FA-415F-A69A-601DFC6EDAB7}" type="datetimeFigureOut">
              <a:rPr lang="en-US" smtClean="0">
                <a:solidFill>
                  <a:prstClr val="white"/>
                </a:solidFill>
              </a:rPr>
              <a:pPr/>
              <a:t>9/9/2018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9A7E48B-5945-418F-AB3C-557D7FE9A8E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1442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702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6465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June 6, 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www.novoco.com/training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2880672" y="572801"/>
            <a:ext cx="33826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</a:rPr>
              <a:t>Sample Investment</a:t>
            </a:r>
          </a:p>
        </p:txBody>
      </p:sp>
    </p:spTree>
    <p:extLst>
      <p:ext uri="{BB962C8B-B14F-4D97-AF65-F5344CB8AC3E}">
        <p14:creationId xmlns:p14="http://schemas.microsoft.com/office/powerpoint/2010/main" val="6552284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5784917"/>
            <a:ext cx="9147765" cy="1080170"/>
            <a:chOff x="-3765" y="4832896"/>
            <a:chExt cx="9147765" cy="2032192"/>
          </a:xfrm>
          <a:gradFill flip="none" rotWithShape="1">
            <a:gsLst>
              <a:gs pos="0">
                <a:srgbClr val="CC0000">
                  <a:shade val="30000"/>
                  <a:satMod val="115000"/>
                </a:srgbClr>
              </a:gs>
              <a:gs pos="50000">
                <a:srgbClr val="CC0000">
                  <a:shade val="67500"/>
                  <a:satMod val="115000"/>
                </a:srgbClr>
              </a:gs>
              <a:gs pos="100000">
                <a:srgbClr val="CC000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grp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4ACFC08-B9FA-415F-A69A-601DFC6EDAB7}" type="datetimeFigureOut">
              <a:rPr lang="en-US" smtClean="0"/>
              <a:pPr/>
              <a:t>9/9/2018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>
              <a:solidFill>
                <a:srgbClr val="3891A7">
                  <a:tint val="2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9A7E48B-5945-418F-AB3C-557D7FE9A8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8229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buClrTx/>
              <a:defRPr>
                <a:solidFill>
                  <a:schemeClr val="tx1"/>
                </a:solidFill>
              </a:defRPr>
            </a:lvl1pPr>
            <a:lvl2pPr>
              <a:buClrTx/>
              <a:defRPr>
                <a:solidFill>
                  <a:schemeClr val="tx1"/>
                </a:solidFill>
              </a:defRPr>
            </a:lvl2pPr>
            <a:lvl3pPr>
              <a:buClrTx/>
              <a:defRPr>
                <a:solidFill>
                  <a:schemeClr val="tx1"/>
                </a:solidFill>
              </a:defRPr>
            </a:lvl3pPr>
            <a:lvl4pPr>
              <a:buClrTx/>
              <a:defRPr>
                <a:solidFill>
                  <a:schemeClr val="tx1"/>
                </a:solidFill>
              </a:defRPr>
            </a:lvl4pPr>
            <a:lvl5pPr>
              <a:buClrTx/>
              <a:defRPr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202847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174A-ACCE-453D-ABFA-7E46F23229F8}" type="datetimeFigureOut">
              <a:rPr lang="en-US" smtClean="0">
                <a:solidFill>
                  <a:prstClr val="white"/>
                </a:solidFill>
              </a:rPr>
              <a:pPr/>
              <a:t>9/9/2018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0D074-CA01-4C5A-ACBA-B24EAF9102A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0591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white"/>
                </a:solidFill>
              </a:rPr>
              <a:pPr/>
              <a:t>9/9/2018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960238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white"/>
                </a:solidFill>
              </a:rPr>
              <a:pPr/>
              <a:t>9/9/2018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831532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208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200145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5482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8792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4ACFC08-B9FA-415F-A69A-601DFC6EDAB7}" type="datetimeFigureOut">
              <a:rPr lang="en-US" smtClean="0">
                <a:solidFill>
                  <a:prstClr val="white"/>
                </a:solidFill>
              </a:rPr>
              <a:pPr/>
              <a:t>9/9/2018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9A7E48B-5945-418F-AB3C-557D7FE9A8E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6116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5438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7600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June 6, 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www.novoco.com/training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2880672" y="572801"/>
            <a:ext cx="33826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</a:rPr>
              <a:t>Sample Investment</a:t>
            </a:r>
          </a:p>
        </p:txBody>
      </p:sp>
    </p:spTree>
    <p:extLst>
      <p:ext uri="{BB962C8B-B14F-4D97-AF65-F5344CB8AC3E}">
        <p14:creationId xmlns:p14="http://schemas.microsoft.com/office/powerpoint/2010/main" val="17469428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5784917"/>
            <a:ext cx="9147765" cy="1080170"/>
            <a:chOff x="-3765" y="4832896"/>
            <a:chExt cx="9147765" cy="2032192"/>
          </a:xfrm>
          <a:gradFill flip="none" rotWithShape="1">
            <a:gsLst>
              <a:gs pos="0">
                <a:srgbClr val="CC0000">
                  <a:shade val="30000"/>
                  <a:satMod val="115000"/>
                </a:srgbClr>
              </a:gs>
              <a:gs pos="50000">
                <a:srgbClr val="CC0000">
                  <a:shade val="67500"/>
                  <a:satMod val="115000"/>
                </a:srgbClr>
              </a:gs>
              <a:gs pos="100000">
                <a:srgbClr val="CC000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grp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4ACFC08-B9FA-415F-A69A-601DFC6EDAB7}" type="datetimeFigureOut">
              <a:rPr lang="en-US" smtClean="0"/>
              <a:pPr/>
              <a:t>9/9/2018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>
              <a:solidFill>
                <a:srgbClr val="3891A7">
                  <a:tint val="2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9A7E48B-5945-418F-AB3C-557D7FE9A8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218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2318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buClrTx/>
              <a:defRPr>
                <a:solidFill>
                  <a:schemeClr val="tx1"/>
                </a:solidFill>
              </a:defRPr>
            </a:lvl1pPr>
            <a:lvl2pPr>
              <a:buClrTx/>
              <a:defRPr>
                <a:solidFill>
                  <a:schemeClr val="tx1"/>
                </a:solidFill>
              </a:defRPr>
            </a:lvl2pPr>
            <a:lvl3pPr>
              <a:buClrTx/>
              <a:defRPr>
                <a:solidFill>
                  <a:schemeClr val="tx1"/>
                </a:solidFill>
              </a:defRPr>
            </a:lvl3pPr>
            <a:lvl4pPr>
              <a:buClrTx/>
              <a:defRPr>
                <a:solidFill>
                  <a:schemeClr val="tx1"/>
                </a:solidFill>
              </a:defRPr>
            </a:lvl4pPr>
            <a:lvl5pPr>
              <a:buClrTx/>
              <a:defRPr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02614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174A-ACCE-453D-ABFA-7E46F23229F8}" type="datetimeFigureOut">
              <a:rPr lang="en-US" smtClean="0">
                <a:solidFill>
                  <a:prstClr val="white"/>
                </a:solidFill>
              </a:rPr>
              <a:pPr/>
              <a:t>9/9/2018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0D074-CA01-4C5A-ACBA-B24EAF9102A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3728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white"/>
                </a:solidFill>
              </a:rPr>
              <a:pPr/>
              <a:t>9/9/2018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483194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5332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343039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66215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497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4ACFC08-B9FA-415F-A69A-601DFC6EDAB7}" type="datetimeFigureOut">
              <a:rPr lang="en-US" smtClean="0">
                <a:solidFill>
                  <a:prstClr val="white"/>
                </a:solidFill>
              </a:rPr>
              <a:pPr/>
              <a:t>9/9/2018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9A7E48B-5945-418F-AB3C-557D7FE9A8E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7177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67955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746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288204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June 6, 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www.novoco.com/training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2880672" y="572801"/>
            <a:ext cx="33826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</a:rPr>
              <a:t>Sample Investment</a:t>
            </a:r>
          </a:p>
        </p:txBody>
      </p:sp>
    </p:spTree>
    <p:extLst>
      <p:ext uri="{BB962C8B-B14F-4D97-AF65-F5344CB8AC3E}">
        <p14:creationId xmlns:p14="http://schemas.microsoft.com/office/powerpoint/2010/main" val="1748954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319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2467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4ACFC08-B9FA-415F-A69A-601DFC6EDAB7}" type="datetimeFigureOut">
              <a:rPr lang="en-US" smtClean="0">
                <a:solidFill>
                  <a:prstClr val="white"/>
                </a:solidFill>
              </a:rPr>
              <a:pPr/>
              <a:t>9/9/2018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9A7E48B-5945-418F-AB3C-557D7FE9A8E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2783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solidFill>
            <a:srgbClr val="FF0000"/>
          </a:solid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19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solidFill>
            <a:srgbClr val="FF0000"/>
          </a:solid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139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solidFill>
            <a:srgbClr val="FF0000"/>
          </a:solid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597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solidFill>
            <a:srgbClr val="FF0000"/>
          </a:solid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905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solidFill>
            <a:srgbClr val="FF0000"/>
          </a:solid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4ACFC08-B9FA-415F-A69A-601DFC6EDAB7}" type="datetimeFigureOut">
              <a:rPr lang="en-US" smtClean="0">
                <a:solidFill>
                  <a:prstClr val="black"/>
                </a:solidFill>
              </a:rPr>
              <a:pPr/>
              <a:t>9/9/2018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9A7E48B-5945-418F-AB3C-557D7FE9A8E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548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slide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" title=""/>
          <p:cNvSpPr>
            <a:spLocks noGrp="1"/>
          </p:cNvSpPr>
          <p:nvPr>
            <p:ph type="ctrTitle"/>
          </p:nvPr>
        </p:nvSpPr>
        <p:spPr>
          <a:xfrm>
            <a:off x="609600" y="1749691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Qualified Opportunity Zones</a:t>
            </a:r>
            <a:endParaRPr lang="en-US" dirty="0"/>
          </a:p>
        </p:txBody>
      </p:sp>
      <p:sp>
        <p:nvSpPr>
          <p:cNvPr id="4" name="Rectangle 3" descr="" title=""/>
          <p:cNvSpPr/>
          <p:nvPr/>
        </p:nvSpPr>
        <p:spPr>
          <a:xfrm>
            <a:off x="457200" y="4300336"/>
            <a:ext cx="3657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latin typeface="Arial" charset="0"/>
                <a:cs typeface="Arial" charset="0"/>
              </a:rPr>
              <a:t>Korb Maxwell</a:t>
            </a:r>
            <a:endParaRPr lang="en-US" sz="2400" dirty="0">
              <a:latin typeface="Arial" charset="0"/>
              <a:cs typeface="Arial" charset="0"/>
            </a:endParaRPr>
          </a:p>
          <a:p>
            <a:pPr algn="ctr"/>
            <a:r>
              <a:rPr lang="en-US" sz="1600" dirty="0"/>
              <a:t>kmaxwell@polsinelli.com </a:t>
            </a:r>
          </a:p>
        </p:txBody>
      </p:sp>
      <p:sp>
        <p:nvSpPr>
          <p:cNvPr id="5" name="Rectangle 4" descr="" title=""/>
          <p:cNvSpPr/>
          <p:nvPr/>
        </p:nvSpPr>
        <p:spPr>
          <a:xfrm>
            <a:off x="5177118" y="4300336"/>
            <a:ext cx="3124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latin typeface="Arial" charset="0"/>
                <a:cs typeface="Arial" charset="0"/>
              </a:rPr>
              <a:t>Ruben Alonso</a:t>
            </a:r>
            <a:endParaRPr lang="en-US" sz="2400" dirty="0">
              <a:latin typeface="Arial" charset="0"/>
              <a:cs typeface="Arial" charset="0"/>
            </a:endParaRPr>
          </a:p>
          <a:p>
            <a:pPr algn="ctr"/>
            <a:r>
              <a:rPr lang="en-US" sz="1600" dirty="0"/>
              <a:t>ruben@alt-cap.org</a:t>
            </a:r>
          </a:p>
        </p:txBody>
      </p:sp>
      <p:pic>
        <p:nvPicPr>
          <p:cNvPr id="6" name="Picture 5" descr="" title="">
            <a:extLst>
              <a:ext uri="{FF2B5EF4-FFF2-40B4-BE49-F238E27FC236}">
                <a16:creationId xmlns:a16="http://schemas.microsoft.com/office/drawing/2014/main" id="{6091EFEF-591D-4602-A75E-4D5A585E82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898" y="3827997"/>
            <a:ext cx="1828800" cy="472339"/>
          </a:xfrm>
          <a:prstGeom prst="rect">
            <a:avLst/>
          </a:prstGeom>
        </p:spPr>
      </p:pic>
      <p:pic>
        <p:nvPicPr>
          <p:cNvPr id="8" name="Picture 7" descr="" title="">
            <a:extLst>
              <a:ext uri="{FF2B5EF4-FFF2-40B4-BE49-F238E27FC236}">
                <a16:creationId xmlns:a16="http://schemas.microsoft.com/office/drawing/2014/main" id="{932DDEA7-5F6A-43B1-867F-467B1B882B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584" y="3783783"/>
            <a:ext cx="1828800" cy="50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802821"/>
      </p:ext>
    </p:extLst>
  </p:cSld>
  <p:clrMapOvr>
    <a:masterClrMapping/>
  </p:clrMapOvr>
  <p:transition spd="slow">
    <p:wipe/>
  </p:transition>
</p:sld>
</file>

<file path=ppt/slides/slide10.xml><?xml version="1.0" encoding="utf-8"?>
<p:sld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 descr="" title=""/>
          <p:cNvGrpSpPr/>
          <p:nvPr/>
        </p:nvGrpSpPr>
        <p:grpSpPr>
          <a:xfrm>
            <a:off x="-8458200" y="1752600"/>
            <a:ext cx="17835372" cy="3532632"/>
            <a:chOff x="0" y="1752600"/>
            <a:chExt cx="23780496" cy="3532632"/>
          </a:xfrm>
        </p:grpSpPr>
        <p:grpSp>
          <p:nvGrpSpPr>
            <p:cNvPr id="21" name="Group 20" descr="" title=""/>
            <p:cNvGrpSpPr/>
            <p:nvPr/>
          </p:nvGrpSpPr>
          <p:grpSpPr>
            <a:xfrm>
              <a:off x="0" y="4724400"/>
              <a:ext cx="23780496" cy="560832"/>
              <a:chOff x="0" y="4724400"/>
              <a:chExt cx="23780496" cy="560832"/>
            </a:xfrm>
          </p:grpSpPr>
          <p:cxnSp>
            <p:nvCxnSpPr>
              <p:cNvPr id="6" name="Straight Connector 5" descr="" title=""/>
              <p:cNvCxnSpPr/>
              <p:nvPr/>
            </p:nvCxnSpPr>
            <p:spPr>
              <a:xfrm>
                <a:off x="0" y="4876800"/>
                <a:ext cx="23780496" cy="0"/>
              </a:xfrm>
              <a:prstGeom prst="line">
                <a:avLst/>
              </a:prstGeom>
              <a:ln w="571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Oval 6" descr="" title=""/>
              <p:cNvSpPr/>
              <p:nvPr/>
            </p:nvSpPr>
            <p:spPr>
              <a:xfrm>
                <a:off x="76200" y="4724400"/>
                <a:ext cx="304800" cy="30480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 descr="" title=""/>
              <p:cNvSpPr/>
              <p:nvPr/>
            </p:nvSpPr>
            <p:spPr>
              <a:xfrm>
                <a:off x="2173432" y="4724400"/>
                <a:ext cx="304800" cy="30480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 descr="" title=""/>
              <p:cNvSpPr/>
              <p:nvPr/>
            </p:nvSpPr>
            <p:spPr>
              <a:xfrm>
                <a:off x="4270664" y="4724400"/>
                <a:ext cx="304800" cy="30480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 descr="" title=""/>
              <p:cNvSpPr/>
              <p:nvPr/>
            </p:nvSpPr>
            <p:spPr>
              <a:xfrm>
                <a:off x="6367896" y="4724400"/>
                <a:ext cx="304800" cy="30480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 descr="" title=""/>
              <p:cNvSpPr/>
              <p:nvPr/>
            </p:nvSpPr>
            <p:spPr>
              <a:xfrm>
                <a:off x="8465128" y="4724400"/>
                <a:ext cx="304800" cy="30480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 descr="" title=""/>
              <p:cNvSpPr/>
              <p:nvPr/>
            </p:nvSpPr>
            <p:spPr>
              <a:xfrm>
                <a:off x="10562360" y="4724400"/>
                <a:ext cx="304800" cy="30480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 descr="" title=""/>
              <p:cNvSpPr/>
              <p:nvPr/>
            </p:nvSpPr>
            <p:spPr>
              <a:xfrm>
                <a:off x="12659592" y="4724400"/>
                <a:ext cx="304800" cy="30480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 descr="" title=""/>
              <p:cNvSpPr/>
              <p:nvPr/>
            </p:nvSpPr>
            <p:spPr>
              <a:xfrm>
                <a:off x="14756824" y="4724400"/>
                <a:ext cx="304800" cy="30480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 descr="" title=""/>
              <p:cNvSpPr/>
              <p:nvPr/>
            </p:nvSpPr>
            <p:spPr>
              <a:xfrm>
                <a:off x="16854056" y="4724400"/>
                <a:ext cx="304800" cy="30480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 descr="" title=""/>
              <p:cNvSpPr/>
              <p:nvPr/>
            </p:nvSpPr>
            <p:spPr>
              <a:xfrm>
                <a:off x="21048520" y="4724400"/>
                <a:ext cx="304800" cy="30480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 descr="" title=""/>
              <p:cNvSpPr/>
              <p:nvPr/>
            </p:nvSpPr>
            <p:spPr>
              <a:xfrm>
                <a:off x="23145750" y="4724400"/>
                <a:ext cx="304800" cy="30480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 descr="" title=""/>
              <p:cNvSpPr txBox="1"/>
              <p:nvPr/>
            </p:nvSpPr>
            <p:spPr>
              <a:xfrm>
                <a:off x="887025" y="4915900"/>
                <a:ext cx="8703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</a:rPr>
                  <a:t>2018</a:t>
                </a:r>
              </a:p>
            </p:txBody>
          </p:sp>
          <p:sp>
            <p:nvSpPr>
              <p:cNvPr id="22" name="TextBox 21" descr="" title=""/>
              <p:cNvSpPr txBox="1"/>
              <p:nvPr/>
            </p:nvSpPr>
            <p:spPr>
              <a:xfrm>
                <a:off x="2963285" y="4915900"/>
                <a:ext cx="8703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</a:rPr>
                  <a:t>2019</a:t>
                </a:r>
              </a:p>
            </p:txBody>
          </p:sp>
          <p:sp>
            <p:nvSpPr>
              <p:cNvPr id="23" name="TextBox 22" descr="" title=""/>
              <p:cNvSpPr txBox="1"/>
              <p:nvPr/>
            </p:nvSpPr>
            <p:spPr>
              <a:xfrm>
                <a:off x="5039545" y="4915900"/>
                <a:ext cx="8703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</a:rPr>
                  <a:t>2020</a:t>
                </a:r>
              </a:p>
            </p:txBody>
          </p:sp>
          <p:sp>
            <p:nvSpPr>
              <p:cNvPr id="24" name="TextBox 23" descr="" title=""/>
              <p:cNvSpPr txBox="1"/>
              <p:nvPr/>
            </p:nvSpPr>
            <p:spPr>
              <a:xfrm>
                <a:off x="7115805" y="4915900"/>
                <a:ext cx="8703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</a:rPr>
                  <a:t>2021</a:t>
                </a:r>
              </a:p>
            </p:txBody>
          </p:sp>
          <p:sp>
            <p:nvSpPr>
              <p:cNvPr id="25" name="TextBox 24" descr="" title=""/>
              <p:cNvSpPr txBox="1"/>
              <p:nvPr/>
            </p:nvSpPr>
            <p:spPr>
              <a:xfrm>
                <a:off x="9192065" y="4915900"/>
                <a:ext cx="8703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</a:rPr>
                  <a:t>2022</a:t>
                </a:r>
              </a:p>
            </p:txBody>
          </p:sp>
          <p:sp>
            <p:nvSpPr>
              <p:cNvPr id="27" name="TextBox 26" descr="" title=""/>
              <p:cNvSpPr txBox="1"/>
              <p:nvPr/>
            </p:nvSpPr>
            <p:spPr>
              <a:xfrm>
                <a:off x="11268325" y="4915900"/>
                <a:ext cx="8703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</a:rPr>
                  <a:t>2023</a:t>
                </a:r>
              </a:p>
            </p:txBody>
          </p:sp>
          <p:sp>
            <p:nvSpPr>
              <p:cNvPr id="28" name="TextBox 27" descr="" title=""/>
              <p:cNvSpPr txBox="1"/>
              <p:nvPr/>
            </p:nvSpPr>
            <p:spPr>
              <a:xfrm>
                <a:off x="13344585" y="4915900"/>
                <a:ext cx="8703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</a:rPr>
                  <a:t>2024</a:t>
                </a:r>
              </a:p>
            </p:txBody>
          </p:sp>
          <p:sp>
            <p:nvSpPr>
              <p:cNvPr id="29" name="TextBox 28" descr="" title=""/>
              <p:cNvSpPr txBox="1"/>
              <p:nvPr/>
            </p:nvSpPr>
            <p:spPr>
              <a:xfrm>
                <a:off x="15420845" y="4915900"/>
                <a:ext cx="8703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</a:rPr>
                  <a:t>2025</a:t>
                </a:r>
              </a:p>
            </p:txBody>
          </p:sp>
          <p:sp>
            <p:nvSpPr>
              <p:cNvPr id="30" name="TextBox 29" descr="" title=""/>
              <p:cNvSpPr txBox="1"/>
              <p:nvPr/>
            </p:nvSpPr>
            <p:spPr>
              <a:xfrm>
                <a:off x="17497105" y="4915900"/>
                <a:ext cx="8703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</a:rPr>
                  <a:t>2026</a:t>
                </a:r>
              </a:p>
            </p:txBody>
          </p:sp>
          <p:sp>
            <p:nvSpPr>
              <p:cNvPr id="31" name="TextBox 30" descr="" title=""/>
              <p:cNvSpPr txBox="1"/>
              <p:nvPr/>
            </p:nvSpPr>
            <p:spPr>
              <a:xfrm>
                <a:off x="19573367" y="4915900"/>
                <a:ext cx="8703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</a:rPr>
                  <a:t>2027</a:t>
                </a:r>
              </a:p>
            </p:txBody>
          </p:sp>
          <p:sp>
            <p:nvSpPr>
              <p:cNvPr id="32" name="TextBox 31" descr="" title=""/>
              <p:cNvSpPr txBox="1"/>
              <p:nvPr/>
            </p:nvSpPr>
            <p:spPr>
              <a:xfrm>
                <a:off x="21909041" y="4915900"/>
                <a:ext cx="8703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</a:rPr>
                  <a:t>2028</a:t>
                </a:r>
              </a:p>
            </p:txBody>
          </p:sp>
          <p:sp>
            <p:nvSpPr>
              <p:cNvPr id="33" name="Oval 32" descr="" title=""/>
              <p:cNvSpPr/>
              <p:nvPr/>
            </p:nvSpPr>
            <p:spPr>
              <a:xfrm>
                <a:off x="18951288" y="4724400"/>
                <a:ext cx="304800" cy="30480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40" descr="" title=""/>
            <p:cNvGrpSpPr/>
            <p:nvPr/>
          </p:nvGrpSpPr>
          <p:grpSpPr>
            <a:xfrm>
              <a:off x="533400" y="1752600"/>
              <a:ext cx="2917248" cy="3009900"/>
              <a:chOff x="533400" y="1752600"/>
              <a:chExt cx="2917248" cy="3009900"/>
            </a:xfrm>
          </p:grpSpPr>
          <p:cxnSp>
            <p:nvCxnSpPr>
              <p:cNvPr id="35" name="Straight Connector 34" descr="" title=""/>
              <p:cNvCxnSpPr/>
              <p:nvPr/>
            </p:nvCxnSpPr>
            <p:spPr>
              <a:xfrm flipV="1">
                <a:off x="533400" y="1790700"/>
                <a:ext cx="0" cy="29718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TextBox 35" descr="" title=""/>
              <p:cNvSpPr txBox="1"/>
              <p:nvPr/>
            </p:nvSpPr>
            <p:spPr>
              <a:xfrm>
                <a:off x="555049" y="1752600"/>
                <a:ext cx="2895599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</a:rPr>
                  <a:t>Jan. 1, 2018</a:t>
                </a:r>
              </a:p>
              <a:p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Taxpayer enters into a sale that generates $1M of capital gain</a:t>
                </a:r>
              </a:p>
              <a:p>
                <a:endPara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42" name="Group 41" descr="" title=""/>
            <p:cNvGrpSpPr/>
            <p:nvPr/>
          </p:nvGrpSpPr>
          <p:grpSpPr>
            <a:xfrm>
              <a:off x="1343025" y="3028950"/>
              <a:ext cx="3460603" cy="1733550"/>
              <a:chOff x="1343025" y="3028950"/>
              <a:chExt cx="3460603" cy="1733550"/>
            </a:xfrm>
          </p:grpSpPr>
          <p:cxnSp>
            <p:nvCxnSpPr>
              <p:cNvPr id="37" name="Straight Connector 36" descr="" title=""/>
              <p:cNvCxnSpPr/>
              <p:nvPr/>
            </p:nvCxnSpPr>
            <p:spPr>
              <a:xfrm flipV="1">
                <a:off x="1343025" y="3067050"/>
                <a:ext cx="0" cy="169545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Box 37" descr="" title=""/>
              <p:cNvSpPr txBox="1"/>
              <p:nvPr/>
            </p:nvSpPr>
            <p:spPr>
              <a:xfrm>
                <a:off x="1364674" y="3028950"/>
                <a:ext cx="343895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</a:rPr>
                  <a:t>June 30, 2018</a:t>
                </a:r>
              </a:p>
              <a:p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(Within 180 days), Taxpayer contributes entire $1M of capital gain to a Qualified Opportunity Fund</a:t>
                </a:r>
              </a:p>
              <a:p>
                <a:endPara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grpSp>
        <p:nvGrpSpPr>
          <p:cNvPr id="39" name="Group 38" descr="" title=""/>
          <p:cNvGrpSpPr/>
          <p:nvPr/>
        </p:nvGrpSpPr>
        <p:grpSpPr>
          <a:xfrm>
            <a:off x="388520" y="1752600"/>
            <a:ext cx="1897483" cy="3009900"/>
            <a:chOff x="533400" y="1752600"/>
            <a:chExt cx="2529977" cy="3009900"/>
          </a:xfrm>
        </p:grpSpPr>
        <p:cxnSp>
          <p:nvCxnSpPr>
            <p:cNvPr id="43" name="Straight Connector 42" descr="" title=""/>
            <p:cNvCxnSpPr/>
            <p:nvPr/>
          </p:nvCxnSpPr>
          <p:spPr>
            <a:xfrm flipV="1">
              <a:off x="533400" y="1790700"/>
              <a:ext cx="0" cy="2971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 descr="" title=""/>
            <p:cNvSpPr txBox="1"/>
            <p:nvPr/>
          </p:nvSpPr>
          <p:spPr>
            <a:xfrm>
              <a:off x="605479" y="1752600"/>
              <a:ext cx="245789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June 30, 2023</a:t>
              </a:r>
            </a:p>
            <a:p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Taxpayer’s basis in investment in QOF increases from $0 to $100k</a:t>
              </a:r>
            </a:p>
          </p:txBody>
        </p:sp>
      </p:grpSp>
      <p:grpSp>
        <p:nvGrpSpPr>
          <p:cNvPr id="45" name="Group 44" descr="" title=""/>
          <p:cNvGrpSpPr/>
          <p:nvPr/>
        </p:nvGrpSpPr>
        <p:grpSpPr>
          <a:xfrm>
            <a:off x="3462203" y="1752600"/>
            <a:ext cx="1897483" cy="3009900"/>
            <a:chOff x="533400" y="1752600"/>
            <a:chExt cx="2529977" cy="3009900"/>
          </a:xfrm>
        </p:grpSpPr>
        <p:cxnSp>
          <p:nvCxnSpPr>
            <p:cNvPr id="46" name="Straight Connector 45" descr="" title=""/>
            <p:cNvCxnSpPr/>
            <p:nvPr/>
          </p:nvCxnSpPr>
          <p:spPr>
            <a:xfrm flipV="1">
              <a:off x="533400" y="1790700"/>
              <a:ext cx="0" cy="2971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 descr="" title=""/>
            <p:cNvSpPr txBox="1"/>
            <p:nvPr/>
          </p:nvSpPr>
          <p:spPr>
            <a:xfrm>
              <a:off x="605479" y="1752600"/>
              <a:ext cx="245789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June 30, 2025</a:t>
              </a:r>
            </a:p>
            <a:p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Taxpayer’s basis in investment in QOF increases from $100k to $150k</a:t>
              </a:r>
            </a:p>
          </p:txBody>
        </p:sp>
      </p:grpSp>
      <p:grpSp>
        <p:nvGrpSpPr>
          <p:cNvPr id="49" name="Group 48" descr="" title=""/>
          <p:cNvGrpSpPr/>
          <p:nvPr/>
        </p:nvGrpSpPr>
        <p:grpSpPr>
          <a:xfrm>
            <a:off x="5698510" y="1714500"/>
            <a:ext cx="1629683" cy="3009900"/>
            <a:chOff x="533400" y="1752600"/>
            <a:chExt cx="2172911" cy="3009900"/>
          </a:xfrm>
        </p:grpSpPr>
        <p:cxnSp>
          <p:nvCxnSpPr>
            <p:cNvPr id="50" name="Straight Connector 49" descr="" title=""/>
            <p:cNvCxnSpPr/>
            <p:nvPr/>
          </p:nvCxnSpPr>
          <p:spPr>
            <a:xfrm flipV="1">
              <a:off x="533400" y="1790700"/>
              <a:ext cx="0" cy="2971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 descr="" title=""/>
            <p:cNvSpPr txBox="1"/>
            <p:nvPr/>
          </p:nvSpPr>
          <p:spPr>
            <a:xfrm>
              <a:off x="605479" y="1752600"/>
              <a:ext cx="210083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Dec. 31, 2026</a:t>
              </a:r>
            </a:p>
            <a:p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$850K of the $1MM of deferred capital gains are taxed; basis in QOF investment increases to $1MM.</a:t>
              </a:r>
            </a:p>
          </p:txBody>
        </p:sp>
      </p:grpSp>
      <p:grpSp>
        <p:nvGrpSpPr>
          <p:cNvPr id="14" name="Group 13" descr="" title=""/>
          <p:cNvGrpSpPr/>
          <p:nvPr/>
        </p:nvGrpSpPr>
        <p:grpSpPr>
          <a:xfrm>
            <a:off x="7328192" y="1121184"/>
            <a:ext cx="1821058" cy="3641317"/>
            <a:chOff x="9770925" y="1121183"/>
            <a:chExt cx="2428078" cy="3641317"/>
          </a:xfrm>
        </p:grpSpPr>
        <p:grpSp>
          <p:nvGrpSpPr>
            <p:cNvPr id="52" name="Group 51" descr="" title=""/>
            <p:cNvGrpSpPr/>
            <p:nvPr/>
          </p:nvGrpSpPr>
          <p:grpSpPr>
            <a:xfrm>
              <a:off x="9770925" y="1121183"/>
              <a:ext cx="2428078" cy="3641317"/>
              <a:chOff x="278233" y="2655929"/>
              <a:chExt cx="2428078" cy="3641317"/>
            </a:xfrm>
          </p:grpSpPr>
          <p:cxnSp>
            <p:nvCxnSpPr>
              <p:cNvPr id="53" name="Straight Connector 52" descr="" title=""/>
              <p:cNvCxnSpPr/>
              <p:nvPr/>
            </p:nvCxnSpPr>
            <p:spPr>
              <a:xfrm flipH="1" flipV="1">
                <a:off x="1573915" y="5372358"/>
                <a:ext cx="15315" cy="9248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" name="Straight Connector 7" descr="" title=""/>
            <p:cNvCxnSpPr/>
            <p:nvPr/>
          </p:nvCxnSpPr>
          <p:spPr>
            <a:xfrm>
              <a:off x="10209777" y="3837612"/>
              <a:ext cx="165735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4132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descr="" title=""/>
          <p:cNvSpPr>
            <a:spLocks noGrp="1"/>
          </p:cNvSpPr>
          <p:nvPr>
            <p:ph type="ctrTitle"/>
          </p:nvPr>
        </p:nvSpPr>
        <p:spPr>
          <a:xfrm>
            <a:off x="762000" y="33130"/>
            <a:ext cx="7772400" cy="990599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Qualified Opportunity Funds</a:t>
            </a:r>
          </a:p>
        </p:txBody>
      </p:sp>
      <p:sp>
        <p:nvSpPr>
          <p:cNvPr id="5" name="Subtitle 4" descr="" title=""/>
          <p:cNvSpPr>
            <a:spLocks noGrp="1"/>
          </p:cNvSpPr>
          <p:nvPr>
            <p:ph type="subTitle" idx="1"/>
          </p:nvPr>
        </p:nvSpPr>
        <p:spPr>
          <a:xfrm>
            <a:off x="685800" y="1143000"/>
            <a:ext cx="7696200" cy="4724400"/>
          </a:xfrm>
        </p:spPr>
        <p:txBody>
          <a:bodyPr>
            <a:normAutofit/>
          </a:bodyPr>
          <a:lstStyle/>
          <a:p>
            <a:pPr marL="457200" indent="-457200" algn="l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An Investment Intermediary</a:t>
            </a:r>
          </a:p>
          <a:p>
            <a:pPr marL="914400" lvl="1" indent="-457200" algn="l">
              <a:buClrTx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Must be organized as a Corporation or Partnership</a:t>
            </a:r>
          </a:p>
          <a:p>
            <a:pPr marL="914400" lvl="1" indent="-457200" algn="l">
              <a:buClrTx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Purpose – to invest in </a:t>
            </a:r>
            <a:r>
              <a:rPr lang="en-US" sz="1800" dirty="0" err="1">
                <a:solidFill>
                  <a:schemeClr val="tx1"/>
                </a:solidFill>
              </a:rPr>
              <a:t>OZs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</a:p>
          <a:p>
            <a:pPr marL="914400" lvl="1" indent="-457200" algn="l">
              <a:buClrTx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Assets Test – Must hold at least 90% of assets in (1) stock or partnership interests of a Qualified Opportunity Zone Business, and/or (2) Qualified Opportunity Zone Busines</a:t>
            </a:r>
            <a:r>
              <a:rPr lang="en-US" sz="1800" dirty="0"/>
              <a:t>s Property</a:t>
            </a:r>
            <a:endParaRPr lang="en-US" sz="1800" dirty="0">
              <a:solidFill>
                <a:schemeClr val="tx1"/>
              </a:solidFill>
            </a:endParaRPr>
          </a:p>
          <a:p>
            <a:pPr marL="457200" indent="-457200" algn="l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Certification</a:t>
            </a:r>
            <a:endParaRPr lang="en-US" sz="3200" dirty="0"/>
          </a:p>
          <a:p>
            <a:pPr marL="914400" lvl="1" indent="-457200" algn="l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Statute authorizes fund certification by Treasury</a:t>
            </a:r>
          </a:p>
          <a:p>
            <a:pPr marL="914400" lvl="1" indent="-457200" algn="l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Treasury announced Funds will “self-certify” by filing a form with their tax return</a:t>
            </a:r>
          </a:p>
          <a:p>
            <a:pPr marL="914400" lvl="1" indent="-457200" algn="l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No limit on the number of Funds that can be created</a:t>
            </a:r>
            <a:endParaRPr lang="en-US" sz="1800" dirty="0">
              <a:solidFill>
                <a:schemeClr val="tx1"/>
              </a:solidFill>
            </a:endParaRPr>
          </a:p>
          <a:p>
            <a:pPr marL="914400" lvl="1" indent="-457200" algn="l">
              <a:buClrTx/>
              <a:buSzPct val="100000"/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666535"/>
      </p:ext>
    </p:extLst>
  </p:cSld>
  <p:clrMapOvr>
    <a:masterClrMapping/>
  </p:clrMapOvr>
  <p:transition spd="slow">
    <p:wipe/>
  </p:transition>
</p:sld>
</file>

<file path=ppt/slides/slide12.xml><?xml version="1.0" encoding="utf-8"?>
<p:sld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" title="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0484" y="1988319"/>
            <a:ext cx="8023031" cy="351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 descr="" title="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Investments in Qualified Opportunity Zone Property</a:t>
            </a:r>
          </a:p>
        </p:txBody>
      </p:sp>
    </p:spTree>
    <p:extLst>
      <p:ext uri="{BB962C8B-B14F-4D97-AF65-F5344CB8AC3E}">
        <p14:creationId xmlns:p14="http://schemas.microsoft.com/office/powerpoint/2010/main" val="604268030"/>
      </p:ext>
    </p:extLst>
  </p:cSld>
  <p:clrMapOvr>
    <a:masterClrMapping/>
  </p:clrMapOvr>
</p:sld>
</file>

<file path=ppt/slides/slide13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" title=""/>
          <p:cNvSpPr>
            <a:spLocks noGrp="1"/>
          </p:cNvSpPr>
          <p:nvPr>
            <p:ph type="ctrTitle"/>
          </p:nvPr>
        </p:nvSpPr>
        <p:spPr>
          <a:xfrm>
            <a:off x="533400" y="152400"/>
            <a:ext cx="8153400" cy="1470025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Issues to Consider and Restrictions</a:t>
            </a:r>
          </a:p>
        </p:txBody>
      </p:sp>
      <p:sp>
        <p:nvSpPr>
          <p:cNvPr id="3" name="Subtitle 2" descr="" title=""/>
          <p:cNvSpPr>
            <a:spLocks noGrp="1"/>
          </p:cNvSpPr>
          <p:nvPr>
            <p:ph type="subTitle" idx="1"/>
          </p:nvPr>
        </p:nvSpPr>
        <p:spPr>
          <a:xfrm>
            <a:off x="609600" y="1143000"/>
            <a:ext cx="7772400" cy="4419600"/>
          </a:xfrm>
        </p:spPr>
        <p:txBody>
          <a:bodyPr>
            <a:normAutofit/>
          </a:bodyPr>
          <a:lstStyle/>
          <a:p>
            <a:pPr marL="342900" lvl="0" indent="-342900" algn="l" fontAlgn="base">
              <a:spcAft>
                <a:spcPct val="0"/>
              </a:spcAft>
              <a:buClrTx/>
              <a:buSzPct val="100000"/>
              <a:buFont typeface="Arial" charset="0"/>
              <a:buChar char="•"/>
            </a:pP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fontAlgn="base">
              <a:spcAft>
                <a:spcPct val="0"/>
              </a:spcAft>
              <a:buClrTx/>
              <a:buSzPct val="100000"/>
              <a:buFont typeface="Arial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“New” Property – must be acquired by purchase from an unrelated party (20% standard) after December 31, 2017</a:t>
            </a:r>
          </a:p>
          <a:p>
            <a:pPr marL="342900" indent="-342900" algn="l" fontAlgn="base">
              <a:spcAft>
                <a:spcPct val="0"/>
              </a:spcAft>
              <a:buClrTx/>
              <a:buSzPct val="100000"/>
              <a:buFont typeface="Arial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Active Conduct – At least 50% of income derived from Active Conduct</a:t>
            </a:r>
          </a:p>
          <a:p>
            <a:pPr marL="342900" indent="-342900" algn="l" fontAlgn="base">
              <a:spcAft>
                <a:spcPct val="0"/>
              </a:spcAft>
              <a:buClrTx/>
              <a:buSzPct val="100000"/>
              <a:buFont typeface="Arial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No more than 5% of the asset base of the opportunity zone business can be “nonqualified financial property”</a:t>
            </a:r>
          </a:p>
          <a:p>
            <a:pPr marL="342900" indent="-342900" algn="l" fontAlgn="base">
              <a:spcAft>
                <a:spcPct val="0"/>
              </a:spcAft>
              <a:buClrTx/>
              <a:buSzPct val="100000"/>
              <a:buFont typeface="Arial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Prohibition on “Sin Businesses”</a:t>
            </a:r>
          </a:p>
          <a:p>
            <a:pPr marL="342900" indent="-342900" algn="l" fontAlgn="base">
              <a:spcAft>
                <a:spcPct val="0"/>
              </a:spcAft>
              <a:buClrTx/>
              <a:buSzPct val="100000"/>
              <a:buFont typeface="Arial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Original use or substantial rehab – either:  </a:t>
            </a:r>
          </a:p>
          <a:p>
            <a:pPr marL="800100" lvl="1" indent="-342900" algn="l" fontAlgn="base">
              <a:spcAft>
                <a:spcPct val="0"/>
              </a:spcAft>
              <a:buClrTx/>
              <a:buSzPct val="100000"/>
              <a:buFont typeface="Arial" charset="0"/>
              <a:buChar char="•"/>
            </a:pPr>
            <a:r>
              <a:rPr lang="en-US" sz="1800" dirty="0"/>
              <a:t>Original use of the </a:t>
            </a:r>
            <a:r>
              <a:rPr lang="en-US" sz="1800" dirty="0">
                <a:solidFill>
                  <a:schemeClr val="tx1"/>
                </a:solidFill>
              </a:rPr>
              <a:t>of the property within an OZ commences with the opportunity zone business; or</a:t>
            </a:r>
          </a:p>
          <a:p>
            <a:pPr marL="800100" lvl="1" indent="-342900" algn="l" fontAlgn="base">
              <a:spcAft>
                <a:spcPct val="0"/>
              </a:spcAft>
              <a:buClrTx/>
              <a:buSzPct val="100000"/>
              <a:buFont typeface="Arial" charset="0"/>
              <a:buChar char="•"/>
            </a:pPr>
            <a:r>
              <a:rPr lang="en-US" sz="1800" dirty="0"/>
              <a:t>The opportunity zone business substantially improves the property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650694"/>
      </p:ext>
    </p:extLst>
  </p:cSld>
  <p:clrMapOvr>
    <a:masterClrMapping/>
  </p:clrMapOvr>
  <p:transition spd="slow">
    <p:wipe/>
  </p:transition>
</p:sld>
</file>

<file path=ppt/slides/slide14.xml><?xml version="1.0" encoding="utf-8"?>
<p:sld xmlns:p14="http://schemas.microsoft.com/office/powerpoint/2010/main" xmlns:c="http://schemas.openxmlformats.org/drawingml/2006/chart"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" title="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OZ Incremental Benefit</a:t>
            </a:r>
          </a:p>
        </p:txBody>
      </p:sp>
      <p:graphicFrame>
        <p:nvGraphicFramePr>
          <p:cNvPr id="4" name="Chart 3" descr="" title=""/>
          <p:cNvGraphicFramePr/>
          <p:nvPr>
            <p:extLst>
              <p:ext uri="{D42A27DB-BD31-4B8C-83A1-F6EECF244321}">
                <p14:modId xmlns:p14="http://schemas.microsoft.com/office/powerpoint/2010/main" val="4045440763"/>
              </p:ext>
            </p:extLst>
          </p:nvPr>
        </p:nvGraphicFramePr>
        <p:xfrm>
          <a:off x="381000" y="1143000"/>
          <a:ext cx="8489302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Table 4" descr="" title="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468724"/>
              </p:ext>
            </p:extLst>
          </p:nvPr>
        </p:nvGraphicFramePr>
        <p:xfrm>
          <a:off x="228600" y="4343400"/>
          <a:ext cx="8727442" cy="1552231"/>
        </p:xfrm>
        <a:graphic>
          <a:graphicData uri="http://schemas.openxmlformats.org/drawingml/2006/table">
            <a:tbl>
              <a:tblPr/>
              <a:tblGrid>
                <a:gridCol w="1956240">
                  <a:extLst>
                    <a:ext uri="{9D8B030D-6E8A-4147-A177-3AD203B41FA5}">
                      <a16:colId xmlns:a16="http://schemas.microsoft.com/office/drawing/2014/main" val="2194610248"/>
                    </a:ext>
                  </a:extLst>
                </a:gridCol>
                <a:gridCol w="1242014">
                  <a:extLst>
                    <a:ext uri="{9D8B030D-6E8A-4147-A177-3AD203B41FA5}">
                      <a16:colId xmlns:a16="http://schemas.microsoft.com/office/drawing/2014/main" val="1096986063"/>
                    </a:ext>
                  </a:extLst>
                </a:gridCol>
                <a:gridCol w="1382297">
                  <a:extLst>
                    <a:ext uri="{9D8B030D-6E8A-4147-A177-3AD203B41FA5}">
                      <a16:colId xmlns:a16="http://schemas.microsoft.com/office/drawing/2014/main" val="3641251399"/>
                    </a:ext>
                  </a:extLst>
                </a:gridCol>
                <a:gridCol w="1382297">
                  <a:extLst>
                    <a:ext uri="{9D8B030D-6E8A-4147-A177-3AD203B41FA5}">
                      <a16:colId xmlns:a16="http://schemas.microsoft.com/office/drawing/2014/main" val="2137744501"/>
                    </a:ext>
                  </a:extLst>
                </a:gridCol>
                <a:gridCol w="1382297">
                  <a:extLst>
                    <a:ext uri="{9D8B030D-6E8A-4147-A177-3AD203B41FA5}">
                      <a16:colId xmlns:a16="http://schemas.microsoft.com/office/drawing/2014/main" val="4217636365"/>
                    </a:ext>
                  </a:extLst>
                </a:gridCol>
                <a:gridCol w="1382297">
                  <a:extLst>
                    <a:ext uri="{9D8B030D-6E8A-4147-A177-3AD203B41FA5}">
                      <a16:colId xmlns:a16="http://schemas.microsoft.com/office/drawing/2014/main" val="3129205650"/>
                    </a:ext>
                  </a:extLst>
                </a:gridCol>
              </a:tblGrid>
              <a:tr h="282429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23.8% Tax Rate</a:t>
                      </a:r>
                      <a:endParaRPr lang="en-US" sz="1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4 Year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5 Year</a:t>
                      </a:r>
                      <a:endParaRPr lang="en-US" sz="1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7 Year</a:t>
                      </a:r>
                      <a:endParaRPr lang="en-US" sz="1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12/31/2026</a:t>
                      </a:r>
                      <a:endParaRPr lang="en-US" sz="1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10 Year</a:t>
                      </a:r>
                      <a:endParaRPr lang="en-US" sz="1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1617436"/>
                  </a:ext>
                </a:extLst>
              </a:tr>
              <a:tr h="210473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Standard After Tax IRR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30838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anklin Gothic Medium" panose="020B0603020102020204" pitchFamily="34" charset="0"/>
                        </a:rPr>
                        <a:t>6.00%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30838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6.00%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30838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6.00%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30838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6.00%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30838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6.00%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308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905949"/>
                  </a:ext>
                </a:extLst>
              </a:tr>
              <a:tr h="378262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Incremental OZ Benefit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E0C2A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anklin Gothic Medium" panose="020B0603020102020204" pitchFamily="34" charset="0"/>
                        </a:rPr>
                        <a:t>1.44%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E0C2A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2.08%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E0C2A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1.95%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E0C2A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1.71%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E0C2A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3.08%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E0C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440841"/>
                  </a:ext>
                </a:extLst>
              </a:tr>
              <a:tr h="210473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OZ Investment IRR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anklin Gothic Medium" panose="020B0603020102020204" pitchFamily="34" charset="0"/>
                        </a:rPr>
                        <a:t>7.44%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8.08%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7.95%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7.71%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9.08%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763101"/>
                  </a:ext>
                </a:extLst>
              </a:tr>
              <a:tr h="210473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Percentage Increase </a:t>
                      </a:r>
                      <a:endParaRPr lang="en-US" sz="1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24%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b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35%</a:t>
                      </a:r>
                      <a:endParaRPr lang="en-US" sz="14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32%</a:t>
                      </a:r>
                      <a:endParaRPr lang="en-US" sz="1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29%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r" fontAlgn="b"/>
                      <a:r>
                        <a:rPr lang="en-US" sz="14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51%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1406740"/>
                  </a:ext>
                </a:extLst>
              </a:tr>
              <a:tr h="210473"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*Table Source-</a:t>
                      </a:r>
                      <a:r>
                        <a:rPr lang="en-US" sz="1400" b="1" i="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Novogradac</a:t>
                      </a:r>
                      <a:r>
                        <a:rPr lang="en-US" sz="1400" b="1" i="0" u="none" strike="noStrike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 &amp; Company (www.novoco.com/resource-centers/opportunity-zones-resource-center)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2368150"/>
      </p:ext>
    </p:extLst>
  </p:cSld>
  <p:clrMapOvr>
    <a:masterClrMapping/>
  </p:clrMapOvr>
  <p:transition spd="slow">
    <p:wipe/>
  </p:transition>
</p:sld>
</file>

<file path=ppt/slides/slide15.xml><?xml version="1.0" encoding="utf-8"?>
<p:sld xmlns:p14="http://schemas.microsoft.com/office/powerpoint/2010/main"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descr="" title="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t">
              <a:spcBef>
                <a:spcPts val="0"/>
              </a:spcBef>
              <a:buNone/>
            </a:pPr>
            <a:endParaRPr lang="en-US" sz="2800" dirty="0">
              <a:latin typeface="Arial"/>
            </a:endParaRPr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2" name="Title 1" descr="" title="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Section 1031 vs </a:t>
            </a:r>
            <a:r>
              <a:rPr lang="fr-FR" dirty="0" err="1"/>
              <a:t>Opportunity</a:t>
            </a:r>
            <a:r>
              <a:rPr lang="fr-FR" dirty="0"/>
              <a:t> Zones</a:t>
            </a:r>
            <a:endParaRPr lang="en-US" dirty="0"/>
          </a:p>
        </p:txBody>
      </p:sp>
      <p:graphicFrame>
        <p:nvGraphicFramePr>
          <p:cNvPr id="6" name="Table 5" descr="" title="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382658"/>
              </p:ext>
            </p:extLst>
          </p:nvPr>
        </p:nvGraphicFramePr>
        <p:xfrm>
          <a:off x="609600" y="1371600"/>
          <a:ext cx="8077200" cy="42467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3861">
                <a:tc gridSpan="3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Comparison of Section 1031 &amp; Opportunity Zone Fund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93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2"/>
                          </a:solidFill>
                        </a:rPr>
                        <a:t>Section 1031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2"/>
                          </a:solidFill>
                        </a:rPr>
                        <a:t>Opportunity</a:t>
                      </a:r>
                      <a:r>
                        <a:rPr lang="en-US" sz="1600" b="1" baseline="0" dirty="0">
                          <a:solidFill>
                            <a:schemeClr val="tx2"/>
                          </a:solidFill>
                        </a:rPr>
                        <a:t> Zone Fund</a:t>
                      </a:r>
                      <a:endParaRPr lang="en-US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861">
                <a:tc>
                  <a:txBody>
                    <a:bodyPr/>
                    <a:lstStyle/>
                    <a:p>
                      <a:r>
                        <a:rPr lang="en-US" sz="1200" b="1" dirty="0"/>
                        <a:t>Eligible asset classes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Only real assets held for productive use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Any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861">
                <a:tc>
                  <a:txBody>
                    <a:bodyPr/>
                    <a:lstStyle/>
                    <a:p>
                      <a:r>
                        <a:rPr lang="en-US" sz="1200" b="1" dirty="0"/>
                        <a:t>Where can you</a:t>
                      </a:r>
                      <a:r>
                        <a:rPr lang="en-US" sz="1200" b="1" baseline="0" dirty="0"/>
                        <a:t> invest?</a:t>
                      </a:r>
                      <a:endParaRPr lang="en-US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/>
                        <a:t>Anywhere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Limited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861">
                <a:tc>
                  <a:txBody>
                    <a:bodyPr/>
                    <a:lstStyle/>
                    <a:p>
                      <a:r>
                        <a:rPr lang="en-US" sz="1200" b="1" dirty="0"/>
                        <a:t>What needs to be invested?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All Proceeds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Only Capital Gains in any amount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861">
                <a:tc>
                  <a:txBody>
                    <a:bodyPr/>
                    <a:lstStyle/>
                    <a:p>
                      <a:r>
                        <a:rPr lang="en-US" sz="1200" b="1" dirty="0"/>
                        <a:t>Investment</a:t>
                      </a:r>
                      <a:r>
                        <a:rPr lang="en-US" sz="1200" b="1" baseline="0" dirty="0"/>
                        <a:t> Timing</a:t>
                      </a:r>
                      <a:endParaRPr lang="en-US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Within 180 Days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Within 180 Days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861">
                <a:tc>
                  <a:txBody>
                    <a:bodyPr/>
                    <a:lstStyle/>
                    <a:p>
                      <a:r>
                        <a:rPr lang="en-US" sz="1200" b="1" dirty="0"/>
                        <a:t>Intermediary Required?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861">
                <a:tc>
                  <a:txBody>
                    <a:bodyPr/>
                    <a:lstStyle/>
                    <a:p>
                      <a:r>
                        <a:rPr lang="en-US" sz="1200" b="1" dirty="0"/>
                        <a:t>Tax Benefits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Can delay tax indefinitely</a:t>
                      </a:r>
                      <a:r>
                        <a:rPr lang="en-US" sz="1200" baseline="0" dirty="0"/>
                        <a:t>, but capital gains are fully taxable at the time of sale of new property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aseline="0" dirty="0"/>
                        <a:t>Heirs get set up in basis to the market value, but can eliminate tax up to the estate tax exemption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OZ reinvestments receive a 10% increase in base after 5 years,</a:t>
                      </a:r>
                      <a:r>
                        <a:rPr lang="en-US" sz="1200" baseline="0" dirty="0"/>
                        <a:t> and 15% after 7 years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aseline="0" dirty="0"/>
                        <a:t>Capital gains tax are deferred until December 31, 2026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aseline="0" dirty="0"/>
                        <a:t>Zero capital gains tax after 10 years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9033265"/>
      </p:ext>
    </p:extLst>
  </p:cSld>
  <p:clrMapOvr>
    <a:masterClrMapping/>
  </p:clrMapOvr>
</p:sld>
</file>

<file path=ppt/slides/slide16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" title="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0"/>
              </a:spcBef>
            </a:pPr>
            <a:r>
              <a:rPr lang="en-US" sz="3100" dirty="0">
                <a:solidFill>
                  <a:prstClr val="black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Several key characteristics of the provision explain rising excitement</a:t>
            </a:r>
            <a:br>
              <a:rPr lang="en-US" sz="2000" dirty="0">
                <a:solidFill>
                  <a:prstClr val="black"/>
                </a:solidFill>
                <a:latin typeface="Georgia" panose="02040502050405020303" pitchFamily="18" charset="0"/>
                <a:ea typeface="+mn-ea"/>
                <a:cs typeface="GalaxiePolaris-Light"/>
              </a:rPr>
            </a:br>
            <a:endParaRPr lang="en-US" dirty="0"/>
          </a:p>
        </p:txBody>
      </p:sp>
      <p:sp>
        <p:nvSpPr>
          <p:cNvPr id="4" name="Content Placeholder 3" descr="" title="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285750" lvl="0" indent="-285750">
              <a:spcBef>
                <a:spcPts val="0"/>
              </a:spcBef>
              <a:spcAft>
                <a:spcPts val="1200"/>
              </a:spcAft>
              <a:buSzTx/>
              <a:buFont typeface="Wingdings" pitchFamily="2" charset="2"/>
              <a:buChar char="ü"/>
            </a:pPr>
            <a:r>
              <a:rPr lang="en-US" sz="1900" dirty="0">
                <a:solidFill>
                  <a:prstClr val="black">
                    <a:lumMod val="85000"/>
                    <a:lumOff val="15000"/>
                  </a:prstClr>
                </a:solidFill>
                <a:ea typeface="Tiempos Text" charset="0"/>
                <a:cs typeface="Tiempos Text" charset="0"/>
              </a:rPr>
              <a:t>It is </a:t>
            </a:r>
            <a:r>
              <a:rPr lang="en-US" sz="1900" b="1" u="sng" dirty="0">
                <a:solidFill>
                  <a:schemeClr val="tx2"/>
                </a:solidFill>
                <a:ea typeface="Tiempos Text" charset="0"/>
                <a:cs typeface="Tiempos Text" charset="0"/>
              </a:rPr>
              <a:t>flexible</a:t>
            </a:r>
            <a:r>
              <a:rPr lang="en-US" sz="1900" dirty="0">
                <a:solidFill>
                  <a:prstClr val="black">
                    <a:lumMod val="85000"/>
                    <a:lumOff val="15000"/>
                  </a:prstClr>
                </a:solidFill>
                <a:ea typeface="Tiempos Text" charset="0"/>
                <a:cs typeface="Tiempos Text" charset="0"/>
              </a:rPr>
              <a:t>: The structure is specifically designed to fit the many different investment needs of struggling communities</a:t>
            </a:r>
          </a:p>
          <a:p>
            <a:pPr marL="285750" lvl="0" indent="-28575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SzTx/>
              <a:buFont typeface="Wingdings" pitchFamily="2" charset="2"/>
              <a:buChar char="ü"/>
            </a:pPr>
            <a:r>
              <a:rPr lang="en-US" sz="1900" dirty="0">
                <a:solidFill>
                  <a:prstClr val="black">
                    <a:lumMod val="85000"/>
                    <a:lumOff val="15000"/>
                  </a:prstClr>
                </a:solidFill>
                <a:ea typeface="Tiempos Text" charset="0"/>
                <a:cs typeface="Tiempos Text" charset="0"/>
              </a:rPr>
              <a:t>It is </a:t>
            </a:r>
            <a:r>
              <a:rPr lang="en-US" sz="1900" b="1" u="sng" dirty="0">
                <a:solidFill>
                  <a:schemeClr val="tx2"/>
                </a:solidFill>
                <a:ea typeface="Tiempos Text" charset="0"/>
                <a:cs typeface="Tiempos Text" charset="0"/>
              </a:rPr>
              <a:t>scalable</a:t>
            </a:r>
            <a:r>
              <a:rPr lang="en-US" sz="1900" dirty="0">
                <a:solidFill>
                  <a:prstClr val="black">
                    <a:lumMod val="85000"/>
                    <a:lumOff val="15000"/>
                  </a:prstClr>
                </a:solidFill>
                <a:ea typeface="Tiempos Text" charset="0"/>
                <a:cs typeface="Tiempos Text" charset="0"/>
              </a:rPr>
              <a:t>: There is no appropriated cap on how much capital it </a:t>
            </a:r>
            <a:r>
              <a:rPr lang="en-US" sz="1900">
                <a:solidFill>
                  <a:prstClr val="black">
                    <a:lumMod val="85000"/>
                    <a:lumOff val="15000"/>
                  </a:prstClr>
                </a:solidFill>
                <a:ea typeface="Tiempos Text" charset="0"/>
                <a:cs typeface="Tiempos Text" charset="0"/>
              </a:rPr>
              <a:t>can move</a:t>
            </a:r>
            <a:endParaRPr lang="en-US" sz="1900" dirty="0">
              <a:solidFill>
                <a:prstClr val="black">
                  <a:lumMod val="85000"/>
                  <a:lumOff val="15000"/>
                </a:prstClr>
              </a:solidFill>
              <a:ea typeface="Tiempos Text" charset="0"/>
              <a:cs typeface="Tiempos Text" charset="0"/>
            </a:endParaRPr>
          </a:p>
          <a:p>
            <a:pPr marL="285750" lvl="0" indent="-28575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SzTx/>
              <a:buFont typeface="Wingdings" pitchFamily="2" charset="2"/>
              <a:buChar char="ü"/>
            </a:pPr>
            <a:r>
              <a:rPr lang="en-US" sz="1900" dirty="0">
                <a:solidFill>
                  <a:prstClr val="black">
                    <a:lumMod val="85000"/>
                    <a:lumOff val="15000"/>
                  </a:prstClr>
                </a:solidFill>
                <a:ea typeface="Tiempos Text" charset="0"/>
                <a:cs typeface="Tiempos Text" charset="0"/>
              </a:rPr>
              <a:t>It is </a:t>
            </a:r>
            <a:r>
              <a:rPr lang="en-US" sz="1900" b="1" u="sng" dirty="0">
                <a:solidFill>
                  <a:schemeClr val="tx2"/>
                </a:solidFill>
                <a:ea typeface="Tiempos Text" charset="0"/>
                <a:cs typeface="Tiempos Text" charset="0"/>
              </a:rPr>
              <a:t>simple</a:t>
            </a:r>
            <a:r>
              <a:rPr lang="en-US" sz="1900" b="1" dirty="0">
                <a:solidFill>
                  <a:prstClr val="black">
                    <a:lumMod val="85000"/>
                    <a:lumOff val="15000"/>
                  </a:prstClr>
                </a:solidFill>
                <a:ea typeface="Tiempos Text" charset="0"/>
                <a:cs typeface="Tiempos Text" charset="0"/>
              </a:rPr>
              <a:t> </a:t>
            </a:r>
            <a:r>
              <a:rPr lang="en-US" sz="1900" dirty="0">
                <a:solidFill>
                  <a:prstClr val="black">
                    <a:lumMod val="85000"/>
                    <a:lumOff val="15000"/>
                  </a:prstClr>
                </a:solidFill>
                <a:ea typeface="Tiempos Text" charset="0"/>
                <a:cs typeface="Tiempos Text" charset="0"/>
              </a:rPr>
              <a:t>and avoids the micromanagement of business models </a:t>
            </a:r>
          </a:p>
          <a:p>
            <a:pPr marL="285750" lvl="0" indent="-28575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SzTx/>
              <a:buFont typeface="Wingdings" pitchFamily="2" charset="2"/>
              <a:buChar char="ü"/>
            </a:pPr>
            <a:r>
              <a:rPr lang="en-US" sz="1900" dirty="0">
                <a:solidFill>
                  <a:prstClr val="black">
                    <a:lumMod val="85000"/>
                    <a:lumOff val="15000"/>
                  </a:prstClr>
                </a:solidFill>
                <a:ea typeface="Tiempos Text" charset="0"/>
                <a:cs typeface="Tiempos Text" charset="0"/>
              </a:rPr>
              <a:t>It unlocks scarce </a:t>
            </a:r>
            <a:r>
              <a:rPr lang="en-US" sz="1900" b="1" u="sng" dirty="0">
                <a:solidFill>
                  <a:schemeClr val="tx2"/>
                </a:solidFill>
                <a:ea typeface="Tiempos Text" charset="0"/>
                <a:cs typeface="Tiempos Text" charset="0"/>
              </a:rPr>
              <a:t>equity capital</a:t>
            </a:r>
            <a:endParaRPr lang="en-US" sz="1900" dirty="0">
              <a:solidFill>
                <a:prstClr val="black">
                  <a:lumMod val="85000"/>
                  <a:lumOff val="15000"/>
                </a:prstClr>
              </a:solidFill>
              <a:ea typeface="Tiempos Text" charset="0"/>
              <a:cs typeface="Tiempos Text" charset="0"/>
            </a:endParaRPr>
          </a:p>
          <a:p>
            <a:pPr marL="285750" lvl="0" indent="-28575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SzTx/>
              <a:buFont typeface="Wingdings" pitchFamily="2" charset="2"/>
              <a:buChar char="ü"/>
            </a:pPr>
            <a:r>
              <a:rPr lang="en-US" sz="1900" dirty="0">
                <a:solidFill>
                  <a:prstClr val="black">
                    <a:lumMod val="85000"/>
                    <a:lumOff val="15000"/>
                  </a:prstClr>
                </a:solidFill>
                <a:ea typeface="Tiempos Text" charset="0"/>
                <a:cs typeface="Tiempos Text" charset="0"/>
              </a:rPr>
              <a:t>It is </a:t>
            </a:r>
            <a:r>
              <a:rPr lang="en-US" sz="1900" b="1" u="sng" dirty="0">
                <a:solidFill>
                  <a:schemeClr val="tx2"/>
                </a:solidFill>
                <a:ea typeface="Tiempos Text" charset="0"/>
                <a:cs typeface="Tiempos Text" charset="0"/>
              </a:rPr>
              <a:t>market-oriented</a:t>
            </a:r>
            <a:r>
              <a:rPr lang="en-US" sz="1900" dirty="0">
                <a:solidFill>
                  <a:prstClr val="black">
                    <a:lumMod val="85000"/>
                    <a:lumOff val="15000"/>
                  </a:prstClr>
                </a:solidFill>
                <a:ea typeface="Tiempos Text" charset="0"/>
                <a:cs typeface="Tiempos Text" charset="0"/>
              </a:rPr>
              <a:t> and lets investors move at the speed of business</a:t>
            </a:r>
          </a:p>
          <a:p>
            <a:pPr marL="285750" lvl="0" indent="-28575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SzTx/>
              <a:buFont typeface="Wingdings" pitchFamily="2" charset="2"/>
              <a:buChar char="ü"/>
            </a:pPr>
            <a:r>
              <a:rPr lang="en-US" sz="1900" dirty="0">
                <a:solidFill>
                  <a:prstClr val="black">
                    <a:lumMod val="85000"/>
                    <a:lumOff val="15000"/>
                  </a:prstClr>
                </a:solidFill>
                <a:ea typeface="Tiempos Text" charset="0"/>
                <a:cs typeface="Tiempos Text" charset="0"/>
              </a:rPr>
              <a:t>It rewards successful investments in the future, rather than providing a subsidy up-front. This shifts the </a:t>
            </a:r>
            <a:r>
              <a:rPr lang="en-US" sz="1900" b="1" u="sng" dirty="0">
                <a:solidFill>
                  <a:schemeClr val="tx2"/>
                </a:solidFill>
                <a:ea typeface="Tiempos Text" charset="0"/>
                <a:cs typeface="Tiempos Text" charset="0"/>
              </a:rPr>
              <a:t>burden of risk </a:t>
            </a:r>
            <a:r>
              <a:rPr lang="en-US" sz="1900" dirty="0">
                <a:solidFill>
                  <a:prstClr val="black">
                    <a:lumMod val="85000"/>
                    <a:lumOff val="15000"/>
                  </a:prstClr>
                </a:solidFill>
                <a:ea typeface="Tiempos Text" charset="0"/>
                <a:cs typeface="Tiempos Text" charset="0"/>
              </a:rPr>
              <a:t>from taxpayers to investors</a:t>
            </a:r>
          </a:p>
          <a:p>
            <a:pPr marL="285750" lvl="0" indent="-28575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SzTx/>
              <a:buFont typeface="Wingdings" pitchFamily="2" charset="2"/>
              <a:buChar char="ü"/>
            </a:pPr>
            <a:r>
              <a:rPr lang="en-US" sz="1900" dirty="0">
                <a:solidFill>
                  <a:prstClr val="black">
                    <a:lumMod val="85000"/>
                    <a:lumOff val="15000"/>
                  </a:prstClr>
                </a:solidFill>
                <a:ea typeface="Tiempos Text" charset="0"/>
                <a:cs typeface="Tiempos Text" charset="0"/>
              </a:rPr>
              <a:t>The fund model allows for </a:t>
            </a:r>
            <a:r>
              <a:rPr lang="en-US" sz="1900" b="1" u="sng" dirty="0">
                <a:solidFill>
                  <a:schemeClr val="tx2"/>
                </a:solidFill>
                <a:ea typeface="Tiempos Text" charset="0"/>
                <a:cs typeface="Tiempos Text" charset="0"/>
              </a:rPr>
              <a:t>broad participation</a:t>
            </a:r>
            <a:endParaRPr lang="en-US" sz="1900" dirty="0">
              <a:solidFill>
                <a:prstClr val="black">
                  <a:lumMod val="85000"/>
                  <a:lumOff val="15000"/>
                </a:prstClr>
              </a:solidFill>
              <a:ea typeface="Tiempos Text" charset="0"/>
              <a:cs typeface="Tiempos Text" charset="0"/>
            </a:endParaRPr>
          </a:p>
          <a:p>
            <a:pPr marL="285750" lvl="0" indent="-28575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SzTx/>
              <a:buFont typeface="Wingdings" pitchFamily="2" charset="2"/>
              <a:buChar char="ü"/>
            </a:pPr>
            <a:r>
              <a:rPr lang="en-US" sz="1900" dirty="0">
                <a:solidFill>
                  <a:prstClr val="black">
                    <a:lumMod val="85000"/>
                    <a:lumOff val="15000"/>
                  </a:prstClr>
                </a:solidFill>
                <a:ea typeface="Tiempos Text" charset="0"/>
                <a:cs typeface="Tiempos Text" charset="0"/>
              </a:rPr>
              <a:t>It can provide an </a:t>
            </a:r>
            <a:r>
              <a:rPr lang="en-US" sz="1900" b="1" u="sng" dirty="0">
                <a:solidFill>
                  <a:schemeClr val="tx2"/>
                </a:solidFill>
                <a:ea typeface="Tiempos Text" charset="0"/>
                <a:cs typeface="Tiempos Text" charset="0"/>
              </a:rPr>
              <a:t>anchor</a:t>
            </a:r>
            <a:r>
              <a:rPr lang="en-US" sz="1900" dirty="0">
                <a:solidFill>
                  <a:prstClr val="black">
                    <a:lumMod val="85000"/>
                    <a:lumOff val="15000"/>
                  </a:prstClr>
                </a:solidFill>
                <a:ea typeface="Tiempos Text" charset="0"/>
                <a:cs typeface="Tiempos Text" charset="0"/>
              </a:rPr>
              <a:t> for local economic development strategies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453448"/>
      </p:ext>
    </p:extLst>
  </p:cSld>
  <p:clrMapOvr>
    <a:masterClrMapping/>
  </p:clrMapOvr>
</p:sld>
</file>

<file path=ppt/slides/slide17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" title="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/>
              <a:t>Readily Identifiable Investment Types in Opportunity Zones</a:t>
            </a:r>
          </a:p>
        </p:txBody>
      </p:sp>
      <p:pic>
        <p:nvPicPr>
          <p:cNvPr id="7" name="Picture 6" descr="" title=""/>
          <p:cNvPicPr>
            <a:picLocks noChangeAspect="1"/>
          </p:cNvPicPr>
          <p:nvPr/>
        </p:nvPicPr>
        <p:blipFill>
          <a:blip r:embed="rId3">
            <a:duotone>
              <a:srgbClr val="0038A5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>
            <a:off x="171929" y="2558482"/>
            <a:ext cx="1670545" cy="1384708"/>
          </a:xfrm>
          <a:prstGeom prst="rect">
            <a:avLst/>
          </a:prstGeom>
        </p:spPr>
      </p:pic>
      <p:pic>
        <p:nvPicPr>
          <p:cNvPr id="8" name="Picture 7" descr="" title=""/>
          <p:cNvPicPr>
            <a:picLocks noChangeAspect="1"/>
          </p:cNvPicPr>
          <p:nvPr/>
        </p:nvPicPr>
        <p:blipFill>
          <a:blip r:embed="rId4">
            <a:duotone>
              <a:srgbClr val="0038A5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>
            <a:off x="2281804" y="2295299"/>
            <a:ext cx="2075479" cy="1613049"/>
          </a:xfrm>
          <a:prstGeom prst="rect">
            <a:avLst/>
          </a:prstGeom>
        </p:spPr>
      </p:pic>
      <p:sp>
        <p:nvSpPr>
          <p:cNvPr id="9" name="Quad Arrow Callout 8" descr="" title=""/>
          <p:cNvSpPr/>
          <p:nvPr/>
        </p:nvSpPr>
        <p:spPr>
          <a:xfrm>
            <a:off x="5257800" y="3019013"/>
            <a:ext cx="889335" cy="889335"/>
          </a:xfrm>
          <a:prstGeom prst="quadArrowCallout">
            <a:avLst/>
          </a:prstGeom>
          <a:solidFill>
            <a:schemeClr val="accent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Quad Arrow Callout 9" descr="" title=""/>
          <p:cNvSpPr/>
          <p:nvPr/>
        </p:nvSpPr>
        <p:spPr>
          <a:xfrm>
            <a:off x="7239000" y="2436832"/>
            <a:ext cx="1628007" cy="1628007"/>
          </a:xfrm>
          <a:prstGeom prst="quadArrowCallout">
            <a:avLst/>
          </a:prstGeom>
          <a:solidFill>
            <a:schemeClr val="accent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11" descr="" title=""/>
          <p:cNvSpPr/>
          <p:nvPr/>
        </p:nvSpPr>
        <p:spPr>
          <a:xfrm>
            <a:off x="0" y="4064839"/>
            <a:ext cx="21140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Commercial Real Estate Development and Renovation in Opportunity Zones</a:t>
            </a:r>
          </a:p>
        </p:txBody>
      </p:sp>
      <p:sp>
        <p:nvSpPr>
          <p:cNvPr id="15" name="Rectangle 14" descr="" title=""/>
          <p:cNvSpPr/>
          <p:nvPr/>
        </p:nvSpPr>
        <p:spPr>
          <a:xfrm>
            <a:off x="2114071" y="4191000"/>
            <a:ext cx="24109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Opening New Businesses in Opportunity Zones</a:t>
            </a:r>
          </a:p>
        </p:txBody>
      </p:sp>
      <p:sp>
        <p:nvSpPr>
          <p:cNvPr id="16" name="Rectangle 15" descr="" title=""/>
          <p:cNvSpPr/>
          <p:nvPr/>
        </p:nvSpPr>
        <p:spPr>
          <a:xfrm>
            <a:off x="4606633" y="4137694"/>
            <a:ext cx="21916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Expansion of Existing Businesses into Opportunity Zones</a:t>
            </a:r>
          </a:p>
        </p:txBody>
      </p:sp>
      <p:sp>
        <p:nvSpPr>
          <p:cNvPr id="17" name="Rectangle 16" descr="" title=""/>
          <p:cNvSpPr/>
          <p:nvPr/>
        </p:nvSpPr>
        <p:spPr>
          <a:xfrm>
            <a:off x="6876443" y="4064839"/>
            <a:ext cx="22675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Large Expansions of Businesses already within Opportunity Zones</a:t>
            </a:r>
          </a:p>
        </p:txBody>
      </p:sp>
    </p:spTree>
    <p:extLst>
      <p:ext uri="{BB962C8B-B14F-4D97-AF65-F5344CB8AC3E}">
        <p14:creationId xmlns:p14="http://schemas.microsoft.com/office/powerpoint/2010/main" val="1516390132"/>
      </p:ext>
    </p:extLst>
  </p:cSld>
  <p:clrMapOvr>
    <a:masterClrMapping/>
  </p:clrMapOvr>
  <p:transition spd="slow">
    <p:wipe/>
  </p:transition>
</p:sld>
</file>

<file path=ppt/slides/slide18.xml><?xml version="1.0" encoding="utf-8"?>
<p:sld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" title="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/>
              <a:t>Opportunity Zone Mapping</a:t>
            </a:r>
            <a:br>
              <a:rPr lang="en-US" sz="3200" dirty="0"/>
            </a:br>
            <a:r>
              <a:rPr lang="en-US" sz="3200" dirty="0"/>
              <a:t>Kansas City</a:t>
            </a:r>
          </a:p>
        </p:txBody>
      </p:sp>
      <p:sp>
        <p:nvSpPr>
          <p:cNvPr id="22" name="TextBox 21" descr="" title=""/>
          <p:cNvSpPr txBox="1"/>
          <p:nvPr/>
        </p:nvSpPr>
        <p:spPr>
          <a:xfrm>
            <a:off x="381000" y="1219200"/>
            <a:ext cx="856226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pic>
        <p:nvPicPr>
          <p:cNvPr id="1027" name="Picture 1" descr="" title="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498" y="1447800"/>
            <a:ext cx="5901813" cy="4677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3296631"/>
      </p:ext>
    </p:extLst>
  </p:cSld>
  <p:clrMapOvr>
    <a:masterClrMapping/>
  </p:clrMapOvr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 descr="" title="">
            <a:extLst>
              <a:ext uri="{FF2B5EF4-FFF2-40B4-BE49-F238E27FC236}">
                <a16:creationId xmlns:a16="http://schemas.microsoft.com/office/drawing/2014/main" id="{DDEC1F0D-8009-4D59-B256-183C53272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3928872"/>
          </a:xfrm>
        </p:spPr>
        <p:txBody>
          <a:bodyPr/>
          <a:lstStyle/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Certified CDFI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Kansas City Metro 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5X NMTC </a:t>
            </a:r>
            <a:r>
              <a:rPr lang="en-US" dirty="0" err="1"/>
              <a:t>allocatee</a:t>
            </a:r>
            <a:r>
              <a:rPr lang="en-US" dirty="0"/>
              <a:t> ($203MM)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$160MM deployed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$116MM active portfolio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$7MM small business &amp; micro loan portfolio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Small business development programs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 descr="" title="">
            <a:extLst>
              <a:ext uri="{FF2B5EF4-FFF2-40B4-BE49-F238E27FC236}">
                <a16:creationId xmlns:a16="http://schemas.microsoft.com/office/drawing/2014/main" id="{8EC7F0B7-96F5-4CC4-AAD7-079EFD978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AltCap</a:t>
            </a:r>
          </a:p>
        </p:txBody>
      </p:sp>
    </p:spTree>
    <p:extLst>
      <p:ext uri="{BB962C8B-B14F-4D97-AF65-F5344CB8AC3E}">
        <p14:creationId xmlns:p14="http://schemas.microsoft.com/office/powerpoint/2010/main" val="391028266"/>
      </p:ext>
    </p:extLst>
  </p:cSld>
  <p:clrMapOvr>
    <a:masterClrMapping/>
  </p:clrMapOvr>
</p:sld>
</file>

<file path=ppt/slides/slide3.xml><?xml version="1.0" encoding="utf-8"?>
<p:sld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" title=""/>
          <p:cNvSpPr>
            <a:spLocks noGrp="1"/>
          </p:cNvSpPr>
          <p:nvPr>
            <p:ph type="ctrTitle"/>
          </p:nvPr>
        </p:nvSpPr>
        <p:spPr>
          <a:xfrm>
            <a:off x="685800" y="381001"/>
            <a:ext cx="7772400" cy="990600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Why Opportunity Zones and Why Now?</a:t>
            </a:r>
          </a:p>
        </p:txBody>
      </p:sp>
      <p:sp>
        <p:nvSpPr>
          <p:cNvPr id="3" name="Subtitle 2" descr="" title=""/>
          <p:cNvSpPr>
            <a:spLocks noGrp="1"/>
          </p:cNvSpPr>
          <p:nvPr>
            <p:ph type="subTitle" idx="1"/>
          </p:nvPr>
        </p:nvSpPr>
        <p:spPr>
          <a:xfrm>
            <a:off x="1309079" y="1371600"/>
            <a:ext cx="6400800" cy="685800"/>
          </a:xfrm>
        </p:spPr>
        <p:txBody>
          <a:bodyPr>
            <a:noAutofit/>
          </a:bodyPr>
          <a:lstStyle/>
          <a:p>
            <a:pPr algn="ctr"/>
            <a:r>
              <a:rPr lang="en-US" sz="2000" dirty="0"/>
              <a:t>52 million Americans (1 in 6) live in economically distressed communities</a:t>
            </a:r>
          </a:p>
        </p:txBody>
      </p:sp>
      <p:pic>
        <p:nvPicPr>
          <p:cNvPr id="4" name="Picture 3" descr="" title="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533" y="2133600"/>
            <a:ext cx="6123358" cy="3309240"/>
          </a:xfrm>
          <a:prstGeom prst="rect">
            <a:avLst/>
          </a:prstGeom>
        </p:spPr>
      </p:pic>
      <p:pic>
        <p:nvPicPr>
          <p:cNvPr id="5" name="Picture 4" descr="" title="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779" y="4856413"/>
            <a:ext cx="2679522" cy="586427"/>
          </a:xfrm>
          <a:prstGeom prst="rect">
            <a:avLst/>
          </a:prstGeom>
        </p:spPr>
      </p:pic>
      <p:sp>
        <p:nvSpPr>
          <p:cNvPr id="6" name="TextBox 5" descr="" title=""/>
          <p:cNvSpPr txBox="1"/>
          <p:nvPr/>
        </p:nvSpPr>
        <p:spPr>
          <a:xfrm>
            <a:off x="652839" y="5574491"/>
            <a:ext cx="1044258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dirty="0">
                <a:solidFill>
                  <a:srgbClr val="323232"/>
                </a:solidFill>
                <a:latin typeface="Georgia" panose="02040502050405020303" pitchFamily="18" charset="0"/>
                <a:cs typeface="GalaxiePolaris-Book"/>
              </a:rPr>
              <a:t>Prosperous</a:t>
            </a:r>
          </a:p>
        </p:txBody>
      </p:sp>
      <p:sp>
        <p:nvSpPr>
          <p:cNvPr id="8" name="TextBox 7" descr="" title=""/>
          <p:cNvSpPr txBox="1"/>
          <p:nvPr/>
        </p:nvSpPr>
        <p:spPr>
          <a:xfrm>
            <a:off x="2334496" y="5572657"/>
            <a:ext cx="1015805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dirty="0">
                <a:solidFill>
                  <a:srgbClr val="323232"/>
                </a:solidFill>
                <a:latin typeface="Georgia" panose="02040502050405020303" pitchFamily="18" charset="0"/>
                <a:cs typeface="GalaxiePolaris-Book"/>
              </a:rPr>
              <a:t>Distressed</a:t>
            </a:r>
          </a:p>
        </p:txBody>
      </p:sp>
      <p:sp>
        <p:nvSpPr>
          <p:cNvPr id="9" name="TextBox 8" descr="" title="">
            <a:extLst>
              <a:ext uri="{FF2B5EF4-FFF2-40B4-BE49-F238E27FC236}">
                <a16:creationId xmlns:a16="http://schemas.microsoft.com/office/drawing/2014/main" id="{391BA555-ED84-9940-8685-63A981CB8354}"/>
              </a:ext>
            </a:extLst>
          </p:cNvPr>
          <p:cNvSpPr txBox="1"/>
          <p:nvPr/>
        </p:nvSpPr>
        <p:spPr>
          <a:xfrm>
            <a:off x="3505200" y="5605269"/>
            <a:ext cx="26388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i="1" dirty="0">
                <a:latin typeface="Georgia" panose="02040502050405020303" pitchFamily="18" charset="0"/>
              </a:rPr>
              <a:t>Source: EIG’s “Distressed Communities Index”</a:t>
            </a:r>
          </a:p>
        </p:txBody>
      </p:sp>
    </p:spTree>
    <p:extLst>
      <p:ext uri="{BB962C8B-B14F-4D97-AF65-F5344CB8AC3E}">
        <p14:creationId xmlns:p14="http://schemas.microsoft.com/office/powerpoint/2010/main" val="2378491231"/>
      </p:ext>
    </p:extLst>
  </p:cSld>
  <p:clrMapOvr>
    <a:masterClrMapping/>
  </p:clrMapOvr>
</p:sld>
</file>

<file path=ppt/slides/slide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" title="">
            <a:extLst>
              <a:ext uri="{FF2B5EF4-FFF2-40B4-BE49-F238E27FC236}">
                <a16:creationId xmlns:a16="http://schemas.microsoft.com/office/drawing/2014/main" id="{0108829B-F5BD-0C49-A5AF-CA3CB32EB0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1447800"/>
            <a:ext cx="3516871" cy="3733800"/>
          </a:xfrm>
          <a:prstGeom prst="rect">
            <a:avLst/>
          </a:prstGeom>
        </p:spPr>
      </p:pic>
      <p:sp>
        <p:nvSpPr>
          <p:cNvPr id="4" name="Title 3" descr="" title=""/>
          <p:cNvSpPr txBox="1">
            <a:spLocks noGrp="1"/>
          </p:cNvSpPr>
          <p:nvPr>
            <p:ph type="title"/>
          </p:nvPr>
        </p:nvSpPr>
        <p:spPr>
          <a:xfrm>
            <a:off x="457200" y="492195"/>
            <a:ext cx="82296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cs typeface="Galaxie Polaris Light" panose="02000000000000000000" pitchFamily="2" charset="0"/>
              </a:rPr>
              <a:t>Almost half of all Kansas City residents live in a prosperous zip code…</a:t>
            </a:r>
            <a:endParaRPr lang="en-US" sz="2000" dirty="0">
              <a:ea typeface="Galaxie Polaris" charset="0"/>
              <a:cs typeface="Galaxie Polaris" charset="0"/>
            </a:endParaRPr>
          </a:p>
        </p:txBody>
      </p:sp>
      <p:sp>
        <p:nvSpPr>
          <p:cNvPr id="5" name="Rectangle 4" descr="" title="">
            <a:extLst>
              <a:ext uri="{FF2B5EF4-FFF2-40B4-BE49-F238E27FC236}">
                <a16:creationId xmlns:a16="http://schemas.microsoft.com/office/drawing/2014/main" id="{9EB45003-7F1D-4E46-8B9A-457808C5FB73}"/>
              </a:ext>
            </a:extLst>
          </p:cNvPr>
          <p:cNvSpPr/>
          <p:nvPr/>
        </p:nvSpPr>
        <p:spPr>
          <a:xfrm>
            <a:off x="5410199" y="1905000"/>
            <a:ext cx="283439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cs typeface="Galaxie Polaris Light" panose="02000000000000000000" pitchFamily="2" charset="0"/>
              </a:rPr>
              <a:t>Nearly </a:t>
            </a:r>
          </a:p>
          <a:p>
            <a:pPr algn="ctr"/>
            <a:r>
              <a:rPr lang="en-US" b="1" dirty="0">
                <a:solidFill>
                  <a:schemeClr val="tx2"/>
                </a:solidFill>
                <a:cs typeface="Galaxie Polaris Light" panose="02000000000000000000" pitchFamily="2" charset="0"/>
              </a:rPr>
              <a:t>1 million people </a:t>
            </a:r>
          </a:p>
          <a:p>
            <a:pPr algn="ctr"/>
            <a:r>
              <a:rPr lang="en-US" dirty="0">
                <a:solidFill>
                  <a:prstClr val="black"/>
                </a:solidFill>
                <a:cs typeface="Galaxie Polaris Light" panose="02000000000000000000" pitchFamily="2" charset="0"/>
              </a:rPr>
              <a:t>live in </a:t>
            </a:r>
            <a:r>
              <a:rPr lang="en-US" b="1" dirty="0">
                <a:solidFill>
                  <a:schemeClr val="tx2"/>
                </a:solidFill>
                <a:cs typeface="Galaxie Polaris Light" panose="02000000000000000000" pitchFamily="2" charset="0"/>
              </a:rPr>
              <a:t>prosperous</a:t>
            </a:r>
            <a:r>
              <a:rPr lang="en-US" dirty="0">
                <a:solidFill>
                  <a:schemeClr val="tx2"/>
                </a:solidFill>
                <a:cs typeface="Galaxie Polaris Light" panose="02000000000000000000" pitchFamily="2" charset="0"/>
              </a:rPr>
              <a:t> </a:t>
            </a:r>
          </a:p>
          <a:p>
            <a:pPr algn="ctr"/>
            <a:r>
              <a:rPr lang="en-US" dirty="0">
                <a:solidFill>
                  <a:prstClr val="black"/>
                </a:solidFill>
                <a:cs typeface="Galaxie Polaris Light" panose="02000000000000000000" pitchFamily="2" charset="0"/>
              </a:rPr>
              <a:t>zip codes in the </a:t>
            </a:r>
          </a:p>
          <a:p>
            <a:pPr algn="ctr"/>
            <a:r>
              <a:rPr lang="en-US" dirty="0">
                <a:solidFill>
                  <a:prstClr val="black"/>
                </a:solidFill>
                <a:cs typeface="Galaxie Polaris Light" panose="02000000000000000000" pitchFamily="2" charset="0"/>
              </a:rPr>
              <a:t>Kansas City </a:t>
            </a:r>
          </a:p>
          <a:p>
            <a:pPr algn="ctr"/>
            <a:r>
              <a:rPr lang="en-US" dirty="0">
                <a:solidFill>
                  <a:prstClr val="black"/>
                </a:solidFill>
                <a:cs typeface="Galaxie Polaris Light" panose="02000000000000000000" pitchFamily="2" charset="0"/>
              </a:rPr>
              <a:t>metropolitan area.</a:t>
            </a:r>
          </a:p>
          <a:p>
            <a:pPr algn="ctr"/>
            <a:endParaRPr lang="en-US" dirty="0">
              <a:solidFill>
                <a:prstClr val="black"/>
              </a:solidFill>
              <a:cs typeface="Galaxie Polaris Light" panose="02000000000000000000" pitchFamily="2" charset="0"/>
            </a:endParaRPr>
          </a:p>
          <a:p>
            <a:pPr algn="ctr"/>
            <a:r>
              <a:rPr lang="en-US" dirty="0">
                <a:solidFill>
                  <a:prstClr val="black"/>
                </a:solidFill>
                <a:cs typeface="Galaxie Polaris Light" panose="02000000000000000000" pitchFamily="2" charset="0"/>
              </a:rPr>
              <a:t>Yet </a:t>
            </a:r>
            <a:r>
              <a:rPr lang="en-US" b="1" dirty="0">
                <a:solidFill>
                  <a:schemeClr val="tx2"/>
                </a:solidFill>
                <a:cs typeface="Galaxie Polaris Light" panose="02000000000000000000" pitchFamily="2" charset="0"/>
              </a:rPr>
              <a:t>214,000 people</a:t>
            </a:r>
            <a:r>
              <a:rPr lang="en-US" dirty="0">
                <a:solidFill>
                  <a:schemeClr val="tx2"/>
                </a:solidFill>
                <a:cs typeface="Galaxie Polaris Light" panose="02000000000000000000" pitchFamily="2" charset="0"/>
              </a:rPr>
              <a:t> </a:t>
            </a:r>
            <a:r>
              <a:rPr lang="en-US" dirty="0">
                <a:solidFill>
                  <a:prstClr val="black"/>
                </a:solidFill>
                <a:cs typeface="Galaxie Polaris Light" panose="02000000000000000000" pitchFamily="2" charset="0"/>
              </a:rPr>
              <a:t>reside in distressed </a:t>
            </a:r>
          </a:p>
          <a:p>
            <a:pPr algn="ctr"/>
            <a:r>
              <a:rPr lang="en-US" dirty="0">
                <a:solidFill>
                  <a:prstClr val="black"/>
                </a:solidFill>
                <a:cs typeface="Galaxie Polaris Light" panose="02000000000000000000" pitchFamily="2" charset="0"/>
              </a:rPr>
              <a:t>zip codes right alongside.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7" name="Picture 6" descr="" title="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5334000"/>
            <a:ext cx="2362200" cy="516979"/>
          </a:xfrm>
          <a:prstGeom prst="rect">
            <a:avLst/>
          </a:prstGeom>
        </p:spPr>
      </p:pic>
      <p:sp>
        <p:nvSpPr>
          <p:cNvPr id="8" name="TextBox 7" descr="" title=""/>
          <p:cNvSpPr txBox="1"/>
          <p:nvPr/>
        </p:nvSpPr>
        <p:spPr>
          <a:xfrm>
            <a:off x="1362364" y="5857075"/>
            <a:ext cx="1142890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dirty="0">
                <a:solidFill>
                  <a:srgbClr val="323232"/>
                </a:solidFill>
                <a:latin typeface="Georgia" panose="02040502050405020303" pitchFamily="18" charset="0"/>
                <a:cs typeface="GalaxiePolaris-Book"/>
              </a:rPr>
              <a:t>Prosperous</a:t>
            </a:r>
          </a:p>
        </p:txBody>
      </p:sp>
      <p:sp>
        <p:nvSpPr>
          <p:cNvPr id="9" name="TextBox 8" descr="" title=""/>
          <p:cNvSpPr txBox="1"/>
          <p:nvPr/>
        </p:nvSpPr>
        <p:spPr>
          <a:xfrm>
            <a:off x="2819400" y="5863717"/>
            <a:ext cx="1015805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dirty="0">
                <a:solidFill>
                  <a:srgbClr val="323232"/>
                </a:solidFill>
                <a:latin typeface="Georgia" panose="02040502050405020303" pitchFamily="18" charset="0"/>
                <a:cs typeface="GalaxiePolaris-Book"/>
              </a:rPr>
              <a:t>Distressed</a:t>
            </a:r>
          </a:p>
        </p:txBody>
      </p:sp>
      <p:sp>
        <p:nvSpPr>
          <p:cNvPr id="10" name="TextBox 9" descr="" title="">
            <a:extLst>
              <a:ext uri="{FF2B5EF4-FFF2-40B4-BE49-F238E27FC236}">
                <a16:creationId xmlns:a16="http://schemas.microsoft.com/office/drawing/2014/main" id="{391BA555-ED84-9940-8685-63A981CB8354}"/>
              </a:ext>
            </a:extLst>
          </p:cNvPr>
          <p:cNvSpPr txBox="1"/>
          <p:nvPr/>
        </p:nvSpPr>
        <p:spPr>
          <a:xfrm>
            <a:off x="3266780" y="6494461"/>
            <a:ext cx="26388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i="1" dirty="0">
                <a:latin typeface="Georgia" panose="02040502050405020303" pitchFamily="18" charset="0"/>
              </a:rPr>
              <a:t>Source: EIG’s “Distressed Communities Index”</a:t>
            </a:r>
          </a:p>
        </p:txBody>
      </p:sp>
    </p:spTree>
    <p:extLst>
      <p:ext uri="{BB962C8B-B14F-4D97-AF65-F5344CB8AC3E}">
        <p14:creationId xmlns:p14="http://schemas.microsoft.com/office/powerpoint/2010/main" val="3304077270"/>
      </p:ext>
    </p:extLst>
  </p:cSld>
  <p:clrMapOvr>
    <a:masterClrMapping/>
  </p:clrMapOvr>
</p:sld>
</file>

<file path=ppt/slides/slide5.xml><?xml version="1.0" encoding="utf-8"?>
<p:sld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" title="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371600"/>
            <a:ext cx="4578493" cy="493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 descr="" title=""/>
          <p:cNvSpPr txBox="1">
            <a:spLocks noGrp="1"/>
          </p:cNvSpPr>
          <p:nvPr>
            <p:ph type="title"/>
          </p:nvPr>
        </p:nvSpPr>
        <p:spPr>
          <a:xfrm>
            <a:off x="457200" y="615306"/>
            <a:ext cx="8229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dirty="0">
                <a:cs typeface="Galaxie Polaris Light" panose="02000000000000000000" pitchFamily="2" charset="0"/>
              </a:rPr>
              <a:t>…but growth fails to reach most other communities</a:t>
            </a:r>
            <a:endParaRPr lang="en-US" sz="2400" dirty="0">
              <a:ea typeface="Galaxie Polaris" charset="0"/>
              <a:cs typeface="Galaxie Polaris" charset="0"/>
            </a:endParaRPr>
          </a:p>
        </p:txBody>
      </p:sp>
      <p:pic>
        <p:nvPicPr>
          <p:cNvPr id="7" name="Picture 6" descr="" title="">
            <a:extLst>
              <a:ext uri="{FF2B5EF4-FFF2-40B4-BE49-F238E27FC236}">
                <a16:creationId xmlns:a16="http://schemas.microsoft.com/office/drawing/2014/main" id="{AFC0A793-4112-C242-8679-1A0F04CE9E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891" y="2277008"/>
            <a:ext cx="4026588" cy="3171929"/>
          </a:xfrm>
          <a:prstGeom prst="rect">
            <a:avLst/>
          </a:prstGeom>
        </p:spPr>
      </p:pic>
      <p:pic>
        <p:nvPicPr>
          <p:cNvPr id="8" name="Picture 7" descr="" title="">
            <a:extLst>
              <a:ext uri="{FF2B5EF4-FFF2-40B4-BE49-F238E27FC236}">
                <a16:creationId xmlns:a16="http://schemas.microsoft.com/office/drawing/2014/main" id="{8F26E209-DA60-4842-85BC-C9C034AAB9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6208" y="2277008"/>
            <a:ext cx="4015351" cy="3170014"/>
          </a:xfrm>
          <a:prstGeom prst="rect">
            <a:avLst/>
          </a:prstGeom>
        </p:spPr>
      </p:pic>
      <p:pic>
        <p:nvPicPr>
          <p:cNvPr id="9" name="Picture 8" descr="" title="">
            <a:extLst>
              <a:ext uri="{FF2B5EF4-FFF2-40B4-BE49-F238E27FC236}">
                <a16:creationId xmlns:a16="http://schemas.microsoft.com/office/drawing/2014/main" id="{B5446CEC-3DAB-7143-A224-C282ED8C40C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7594" y="5749669"/>
            <a:ext cx="3977229" cy="305950"/>
          </a:xfrm>
          <a:prstGeom prst="rect">
            <a:avLst/>
          </a:prstGeom>
        </p:spPr>
      </p:pic>
      <p:sp>
        <p:nvSpPr>
          <p:cNvPr id="10" name="TextBox 9" descr="" title="">
            <a:extLst>
              <a:ext uri="{FF2B5EF4-FFF2-40B4-BE49-F238E27FC236}">
                <a16:creationId xmlns:a16="http://schemas.microsoft.com/office/drawing/2014/main" id="{391BA555-ED84-9940-8685-63A981CB8354}"/>
              </a:ext>
            </a:extLst>
          </p:cNvPr>
          <p:cNvSpPr txBox="1"/>
          <p:nvPr/>
        </p:nvSpPr>
        <p:spPr>
          <a:xfrm>
            <a:off x="3679555" y="6494461"/>
            <a:ext cx="18133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i="1" dirty="0">
                <a:latin typeface="Georgia" panose="02040502050405020303" pitchFamily="18" charset="0"/>
              </a:rPr>
              <a:t>Source: EIG’s “Escape Velocity”</a:t>
            </a:r>
          </a:p>
        </p:txBody>
      </p:sp>
    </p:spTree>
    <p:extLst>
      <p:ext uri="{BB962C8B-B14F-4D97-AF65-F5344CB8AC3E}">
        <p14:creationId xmlns:p14="http://schemas.microsoft.com/office/powerpoint/2010/main" val="1981567469"/>
      </p:ext>
    </p:extLst>
  </p:cSld>
  <p:clrMapOvr>
    <a:masterClrMapping/>
  </p:clrMapOvr>
</p:sld>
</file>

<file path=ppt/slides/slide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descr="" title="">
            <a:extLst>
              <a:ext uri="{FF2B5EF4-FFF2-40B4-BE49-F238E27FC236}">
                <a16:creationId xmlns:a16="http://schemas.microsoft.com/office/drawing/2014/main" id="{AEC58953-7A6E-344C-9DFC-DF5AC9DF9A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492195"/>
            <a:ext cx="82296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cs typeface="GalaxiePolaris-Light"/>
              </a:rPr>
              <a:t>Opportunity Zones are an innovative, flexible, and bipartisan solution for catalyzing private sector-led economic growth</a:t>
            </a:r>
          </a:p>
        </p:txBody>
      </p:sp>
      <p:pic>
        <p:nvPicPr>
          <p:cNvPr id="6" name="Picture 5" descr="" title="">
            <a:extLst>
              <a:ext uri="{FF2B5EF4-FFF2-40B4-BE49-F238E27FC236}">
                <a16:creationId xmlns:a16="http://schemas.microsoft.com/office/drawing/2014/main" id="{9266168A-F15F-974B-AA63-494B0B48B2B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1345" y="1533236"/>
            <a:ext cx="2401530" cy="2133600"/>
          </a:xfrm>
          <a:prstGeom prst="rect">
            <a:avLst/>
          </a:prstGeom>
        </p:spPr>
      </p:pic>
      <p:pic>
        <p:nvPicPr>
          <p:cNvPr id="7" name="Picture 6" descr="" title="">
            <a:extLst>
              <a:ext uri="{FF2B5EF4-FFF2-40B4-BE49-F238E27FC236}">
                <a16:creationId xmlns:a16="http://schemas.microsoft.com/office/drawing/2014/main" id="{549D29D2-D341-2C48-B549-59E40DA9756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22004">
            <a:off x="6511072" y="1982022"/>
            <a:ext cx="1508251" cy="178435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" title="">
            <a:extLst>
              <a:ext uri="{FF2B5EF4-FFF2-40B4-BE49-F238E27FC236}">
                <a16:creationId xmlns:a16="http://schemas.microsoft.com/office/drawing/2014/main" id="{CF2BE285-5539-AB4F-8C91-659C8A4188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90" b="1"/>
          <a:stretch/>
        </p:blipFill>
        <p:spPr>
          <a:xfrm>
            <a:off x="5297017" y="4057035"/>
            <a:ext cx="2954771" cy="2211528"/>
          </a:xfrm>
          <a:prstGeom prst="rect">
            <a:avLst/>
          </a:prstGeom>
        </p:spPr>
      </p:pic>
      <p:pic>
        <p:nvPicPr>
          <p:cNvPr id="9" name="Picture 8" descr="" title="">
            <a:extLst>
              <a:ext uri="{FF2B5EF4-FFF2-40B4-BE49-F238E27FC236}">
                <a16:creationId xmlns:a16="http://schemas.microsoft.com/office/drawing/2014/main" id="{24C88B99-3A31-EC45-AB00-F76A0A12F53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41602">
            <a:off x="4654385" y="4368189"/>
            <a:ext cx="1416046" cy="180224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Content Placeholder 4" descr="" title="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sz="1200" dirty="0">
              <a:latin typeface="Georgia" panose="02040502050405020303" pitchFamily="18" charset="0"/>
              <a:ea typeface="Tiempos Text" charset="0"/>
              <a:cs typeface="Tiempos Text" charset="0"/>
            </a:endParaRPr>
          </a:p>
          <a:p>
            <a:pPr marL="109728" indent="0">
              <a:buNone/>
            </a:pPr>
            <a:r>
              <a:rPr lang="en-US" sz="1200" dirty="0">
                <a:ea typeface="Tiempos Text" charset="0"/>
                <a:cs typeface="Tiempos Text" charset="0"/>
              </a:rPr>
              <a:t>Opportunity Zones were established</a:t>
            </a:r>
          </a:p>
          <a:p>
            <a:pPr marL="109728" indent="0">
              <a:buNone/>
            </a:pPr>
            <a:r>
              <a:rPr lang="en-US" sz="1200" dirty="0">
                <a:ea typeface="Tiempos Text" charset="0"/>
                <a:cs typeface="Tiempos Text" charset="0"/>
              </a:rPr>
              <a:t>by Congress in the Tax Cuts and Jobs </a:t>
            </a:r>
          </a:p>
          <a:p>
            <a:pPr marL="109728" indent="0">
              <a:buNone/>
            </a:pPr>
            <a:r>
              <a:rPr lang="en-US" sz="1200" dirty="0">
                <a:ea typeface="Tiempos Text" charset="0"/>
                <a:cs typeface="Tiempos Text" charset="0"/>
              </a:rPr>
              <a:t>Act of 2017.</a:t>
            </a:r>
          </a:p>
          <a:p>
            <a:pPr marL="109728" indent="0">
              <a:buNone/>
            </a:pPr>
            <a:endParaRPr lang="en-US" sz="1200" dirty="0">
              <a:ea typeface="Tiempos Text" charset="0"/>
              <a:cs typeface="Tiempos Text" charset="0"/>
            </a:endParaRPr>
          </a:p>
          <a:p>
            <a:pPr marL="109728" indent="0">
              <a:buNone/>
            </a:pPr>
            <a:r>
              <a:rPr lang="en-US" sz="1200" dirty="0">
                <a:ea typeface="Tiempos Text" charset="0"/>
                <a:cs typeface="Tiempos Text" charset="0"/>
              </a:rPr>
              <a:t>The new provision is based on the</a:t>
            </a:r>
          </a:p>
          <a:p>
            <a:pPr marL="109728" indent="0">
              <a:buNone/>
            </a:pPr>
            <a:r>
              <a:rPr lang="en-US" sz="1200" dirty="0">
                <a:ea typeface="Tiempos Text" charset="0"/>
                <a:cs typeface="Tiempos Text" charset="0"/>
              </a:rPr>
              <a:t>bipartisan </a:t>
            </a:r>
            <a:r>
              <a:rPr lang="en-US" sz="1200" b="1" i="1" dirty="0">
                <a:solidFill>
                  <a:schemeClr val="tx2"/>
                </a:solidFill>
                <a:ea typeface="Tiempos Text" charset="0"/>
                <a:cs typeface="Tiempos Text" charset="0"/>
              </a:rPr>
              <a:t>Investing in Opportunity </a:t>
            </a:r>
          </a:p>
          <a:p>
            <a:pPr marL="109728" indent="0">
              <a:buNone/>
            </a:pPr>
            <a:r>
              <a:rPr lang="en-US" sz="1200" b="1" i="1" dirty="0">
                <a:solidFill>
                  <a:schemeClr val="tx2"/>
                </a:solidFill>
                <a:ea typeface="Tiempos Text" charset="0"/>
                <a:cs typeface="Tiempos Text" charset="0"/>
              </a:rPr>
              <a:t>Act</a:t>
            </a:r>
            <a:r>
              <a:rPr lang="en-US" sz="1200" dirty="0">
                <a:ea typeface="Tiempos Text" charset="0"/>
                <a:cs typeface="Tiempos Text" charset="0"/>
              </a:rPr>
              <a:t>, which was championed by Senators </a:t>
            </a:r>
          </a:p>
          <a:p>
            <a:pPr marL="109728" indent="0">
              <a:buNone/>
            </a:pPr>
            <a:r>
              <a:rPr lang="en-US" sz="1200" dirty="0">
                <a:ea typeface="Tiempos Text" charset="0"/>
                <a:cs typeface="Tiempos Text" charset="0"/>
              </a:rPr>
              <a:t>Tim </a:t>
            </a:r>
            <a:r>
              <a:rPr lang="en-US" sz="1200" b="1" dirty="0">
                <a:solidFill>
                  <a:schemeClr val="tx2"/>
                </a:solidFill>
                <a:ea typeface="Tiempos Text" charset="0"/>
                <a:cs typeface="Tiempos Text" charset="0"/>
              </a:rPr>
              <a:t>Scott</a:t>
            </a:r>
            <a:r>
              <a:rPr lang="en-US" sz="1200" dirty="0">
                <a:ea typeface="Tiempos Text" charset="0"/>
                <a:cs typeface="Tiempos Text" charset="0"/>
              </a:rPr>
              <a:t> (R-SC) and Cory </a:t>
            </a:r>
            <a:r>
              <a:rPr lang="en-US" sz="1200" b="1" dirty="0">
                <a:solidFill>
                  <a:schemeClr val="tx2"/>
                </a:solidFill>
                <a:ea typeface="Tiempos Text" charset="0"/>
                <a:cs typeface="Tiempos Text" charset="0"/>
              </a:rPr>
              <a:t>Booker</a:t>
            </a:r>
            <a:r>
              <a:rPr lang="en-US" sz="1200" dirty="0">
                <a:solidFill>
                  <a:schemeClr val="tx2"/>
                </a:solidFill>
                <a:ea typeface="Tiempos Text" charset="0"/>
                <a:cs typeface="Tiempos Text" charset="0"/>
              </a:rPr>
              <a:t> </a:t>
            </a:r>
          </a:p>
          <a:p>
            <a:pPr marL="109728" indent="0">
              <a:buNone/>
            </a:pPr>
            <a:r>
              <a:rPr lang="en-US" sz="1200" dirty="0">
                <a:ea typeface="Tiempos Text" charset="0"/>
                <a:cs typeface="Tiempos Text" charset="0"/>
              </a:rPr>
              <a:t>(D-NJ) and Representatives Pat </a:t>
            </a:r>
            <a:r>
              <a:rPr lang="en-US" sz="1200" b="1" dirty="0" err="1">
                <a:solidFill>
                  <a:schemeClr val="tx2"/>
                </a:solidFill>
                <a:ea typeface="Tiempos Text" charset="0"/>
                <a:cs typeface="Tiempos Text" charset="0"/>
              </a:rPr>
              <a:t>Tiberi</a:t>
            </a:r>
            <a:endParaRPr lang="en-US" sz="1200" b="1" dirty="0">
              <a:solidFill>
                <a:schemeClr val="tx2"/>
              </a:solidFill>
              <a:ea typeface="Tiempos Text" charset="0"/>
              <a:cs typeface="Tiempos Text" charset="0"/>
            </a:endParaRPr>
          </a:p>
          <a:p>
            <a:pPr marL="109728" indent="0">
              <a:buNone/>
            </a:pPr>
            <a:r>
              <a:rPr lang="en-US" sz="1200" dirty="0">
                <a:ea typeface="Tiempos Text" charset="0"/>
                <a:cs typeface="Tiempos Text" charset="0"/>
              </a:rPr>
              <a:t>(R-OH) and Ron </a:t>
            </a:r>
            <a:r>
              <a:rPr lang="en-US" sz="1200" b="1" dirty="0">
                <a:solidFill>
                  <a:schemeClr val="tx2"/>
                </a:solidFill>
                <a:ea typeface="Tiempos Text" charset="0"/>
                <a:cs typeface="Tiempos Text" charset="0"/>
              </a:rPr>
              <a:t>Kind</a:t>
            </a:r>
            <a:r>
              <a:rPr lang="en-US" sz="1200" dirty="0">
                <a:solidFill>
                  <a:schemeClr val="tx2"/>
                </a:solidFill>
                <a:ea typeface="Tiempos Text" charset="0"/>
                <a:cs typeface="Tiempos Text" charset="0"/>
              </a:rPr>
              <a:t> </a:t>
            </a:r>
            <a:r>
              <a:rPr lang="en-US" sz="1200" dirty="0">
                <a:ea typeface="Tiempos Text" charset="0"/>
                <a:cs typeface="Tiempos Text" charset="0"/>
              </a:rPr>
              <a:t>(D-WI) and </a:t>
            </a:r>
          </a:p>
          <a:p>
            <a:pPr marL="109728" indent="0">
              <a:buNone/>
            </a:pPr>
            <a:r>
              <a:rPr lang="en-US" sz="1200" dirty="0">
                <a:ea typeface="Tiempos Text" charset="0"/>
                <a:cs typeface="Tiempos Text" charset="0"/>
              </a:rPr>
              <a:t>attracted nearly 100 bipartisan </a:t>
            </a:r>
          </a:p>
          <a:p>
            <a:pPr marL="109728" indent="0">
              <a:buNone/>
            </a:pPr>
            <a:r>
              <a:rPr lang="en-US" sz="1200" dirty="0">
                <a:ea typeface="Tiempos Text" charset="0"/>
                <a:cs typeface="Tiempos Text" charset="0"/>
              </a:rPr>
              <a:t>cosponsors.</a:t>
            </a:r>
          </a:p>
          <a:p>
            <a:pPr marL="109728" indent="0">
              <a:buNone/>
            </a:pPr>
            <a:endParaRPr lang="en-US" sz="1200" dirty="0">
              <a:ea typeface="Tiempos Text" charset="0"/>
              <a:cs typeface="Tiempos Text" charset="0"/>
            </a:endParaRPr>
          </a:p>
          <a:p>
            <a:pPr marL="109728" indent="0">
              <a:buNone/>
            </a:pPr>
            <a:r>
              <a:rPr lang="en-US" sz="1200" dirty="0" err="1">
                <a:ea typeface="Tiempos Text" charset="0"/>
                <a:cs typeface="Tiempos Text" charset="0"/>
              </a:rPr>
              <a:t>EIG</a:t>
            </a:r>
            <a:r>
              <a:rPr lang="en-US" sz="1200" dirty="0">
                <a:ea typeface="Tiempos Text" charset="0"/>
                <a:cs typeface="Tiempos Text" charset="0"/>
              </a:rPr>
              <a:t> originally developed the concept in </a:t>
            </a:r>
          </a:p>
          <a:p>
            <a:pPr marL="109728" indent="0">
              <a:buNone/>
            </a:pPr>
            <a:r>
              <a:rPr lang="en-US" sz="1200" dirty="0">
                <a:ea typeface="Tiempos Text" charset="0"/>
                <a:cs typeface="Tiempos Text" charset="0"/>
              </a:rPr>
              <a:t>a 2015 working paper authored by Jared </a:t>
            </a:r>
          </a:p>
          <a:p>
            <a:pPr marL="109728" indent="0">
              <a:buNone/>
            </a:pPr>
            <a:r>
              <a:rPr lang="en-US" sz="1200" dirty="0">
                <a:ea typeface="Tiempos Text" charset="0"/>
                <a:cs typeface="Tiempos Text" charset="0"/>
              </a:rPr>
              <a:t>Bernstein and Kevin </a:t>
            </a:r>
            <a:r>
              <a:rPr lang="en-US" sz="1200" dirty="0" err="1">
                <a:ea typeface="Tiempos Text" charset="0"/>
                <a:cs typeface="Tiempos Text" charset="0"/>
              </a:rPr>
              <a:t>Hassett</a:t>
            </a:r>
            <a:r>
              <a:rPr lang="en-US" sz="1200" dirty="0">
                <a:ea typeface="Tiempos Text" charset="0"/>
                <a:cs typeface="Tiempos Text" charset="0"/>
              </a:rPr>
              <a:t>.</a:t>
            </a:r>
          </a:p>
          <a:p>
            <a:pPr marL="109728" indent="0">
              <a:buNone/>
            </a:pPr>
            <a:endParaRPr lang="en-US" sz="1600" dirty="0">
              <a:latin typeface="Georgia" panose="02040502050405020303" pitchFamily="18" charset="0"/>
              <a:ea typeface="Tiempos Text" charset="0"/>
              <a:cs typeface="Tiempos T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176163"/>
      </p:ext>
    </p:extLst>
  </p:cSld>
  <p:clrMapOvr>
    <a:masterClrMapping/>
  </p:clrMapOvr>
</p:sld>
</file>

<file path=ppt/slides/slide7.xml><?xml version="1.0" encoding="utf-8"?>
<p:sld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descr="" title=""/>
          <p:cNvSpPr txBox="1">
            <a:spLocks noGrp="1"/>
          </p:cNvSpPr>
          <p:nvPr>
            <p:ph type="title"/>
          </p:nvPr>
        </p:nvSpPr>
        <p:spPr>
          <a:xfrm>
            <a:off x="457200" y="492195"/>
            <a:ext cx="82296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ea typeface="Galaxie Polaris Light" charset="0"/>
                <a:cs typeface="Galaxie Polaris Light" charset="0"/>
              </a:rPr>
              <a:t>Opportunity Zones aims to connect low-income communities </a:t>
            </a:r>
          </a:p>
          <a:p>
            <a:pPr algn="ctr"/>
            <a:r>
              <a:rPr lang="en-US" sz="2000" dirty="0">
                <a:ea typeface="Galaxie Polaris Light" charset="0"/>
                <a:cs typeface="Galaxie Polaris Light" charset="0"/>
              </a:rPr>
              <a:t>with much-needed capital</a:t>
            </a:r>
          </a:p>
        </p:txBody>
      </p:sp>
      <p:sp>
        <p:nvSpPr>
          <p:cNvPr id="7" name="TextBox 6" descr="" title=""/>
          <p:cNvSpPr txBox="1"/>
          <p:nvPr/>
        </p:nvSpPr>
        <p:spPr>
          <a:xfrm>
            <a:off x="1219200" y="1737481"/>
            <a:ext cx="470746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b="1" dirty="0">
                <a:solidFill>
                  <a:schemeClr val="tx2"/>
                </a:solidFill>
              </a:rPr>
              <a:t>Capital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mr-IN" dirty="0">
                <a:solidFill>
                  <a:prstClr val="black"/>
                </a:solidFill>
              </a:rPr>
              <a:t>–</a:t>
            </a:r>
            <a:r>
              <a:rPr lang="en-US" dirty="0">
                <a:solidFill>
                  <a:prstClr val="black"/>
                </a:solidFill>
              </a:rPr>
              <a:t> U.S. households and corporations were sitting on an estimated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>
                <a:solidFill>
                  <a:schemeClr val="tx2"/>
                </a:solidFill>
              </a:rPr>
              <a:t>$6.1 trillion </a:t>
            </a:r>
            <a:r>
              <a:rPr lang="en-US" dirty="0">
                <a:solidFill>
                  <a:prstClr val="black"/>
                </a:solidFill>
              </a:rPr>
              <a:t>in unrealized capital gains at the end of 2017.</a:t>
            </a:r>
            <a:endParaRPr lang="en-US" b="1" dirty="0">
              <a:solidFill>
                <a:prstClr val="black"/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</a:endParaRPr>
          </a:p>
          <a:p>
            <a:pPr fontAlgn="base"/>
            <a:r>
              <a:rPr lang="en-US" b="1" dirty="0">
                <a:solidFill>
                  <a:schemeClr val="tx2"/>
                </a:solidFill>
              </a:rPr>
              <a:t>Connect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mr-IN" b="1" dirty="0">
                <a:solidFill>
                  <a:prstClr val="black"/>
                </a:solidFill>
              </a:rPr>
              <a:t>–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Opportunity Zones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ea typeface="Tiempos Text" charset="0"/>
                <a:cs typeface="Tiempos Text" charset="0"/>
              </a:rPr>
              <a:t>offer a frictionless way for investors to dedicate all or a portion of their winnings to seeding the next generation of enterprise in distressed communities all across the country. In exchange, investors get a graduated series of federal tax incentives tied to </a:t>
            </a:r>
            <a:r>
              <a:rPr lang="en-US" b="1" dirty="0">
                <a:solidFill>
                  <a:schemeClr val="tx2"/>
                </a:solidFill>
                <a:ea typeface="Tiempos Text" charset="0"/>
                <a:cs typeface="Tiempos Text" charset="0"/>
              </a:rPr>
              <a:t>long-term holdings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ea typeface="Tiempos Text" charset="0"/>
                <a:cs typeface="Tiempos Text" charset="0"/>
              </a:rPr>
              <a:t>.</a:t>
            </a:r>
            <a:endParaRPr lang="en-US" b="1" dirty="0">
              <a:solidFill>
                <a:prstClr val="black"/>
              </a:solidFill>
            </a:endParaRPr>
          </a:p>
          <a:p>
            <a:pPr fontAlgn="base"/>
            <a:endParaRPr lang="en-US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pic>
        <p:nvPicPr>
          <p:cNvPr id="9" name="Picture 8" descr="" title="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164" b="33047"/>
          <a:stretch/>
        </p:blipFill>
        <p:spPr>
          <a:xfrm>
            <a:off x="682802" y="1885194"/>
            <a:ext cx="420996" cy="221604"/>
          </a:xfrm>
          <a:prstGeom prst="rect">
            <a:avLst/>
          </a:prstGeom>
        </p:spPr>
      </p:pic>
      <p:pic>
        <p:nvPicPr>
          <p:cNvPr id="4098" name="Picture 2" descr="" title="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11" y="3251201"/>
            <a:ext cx="420687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 descr="" title="">
            <a:extLst>
              <a:ext uri="{FF2B5EF4-FFF2-40B4-BE49-F238E27FC236}">
                <a16:creationId xmlns:a16="http://schemas.microsoft.com/office/drawing/2014/main" id="{433C959C-6A54-234E-8D0C-D6D561F4CA7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78891">
            <a:off x="6148064" y="1837140"/>
            <a:ext cx="2592335" cy="32707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" title="">
            <a:extLst>
              <a:ext uri="{FF2B5EF4-FFF2-40B4-BE49-F238E27FC236}">
                <a16:creationId xmlns:a16="http://schemas.microsoft.com/office/drawing/2014/main" id="{B6C2E79D-33CF-E041-899D-0AEEA7AD2064}"/>
              </a:ext>
            </a:extLst>
          </p:cNvPr>
          <p:cNvSpPr txBox="1"/>
          <p:nvPr/>
        </p:nvSpPr>
        <p:spPr>
          <a:xfrm>
            <a:off x="1884276" y="6198122"/>
            <a:ext cx="5403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  <a:ea typeface="Galaxie Polaris Light" panose="02000000000000000000" pitchFamily="2" charset="0"/>
                <a:cs typeface="Galaxie Polaris Light" panose="02000000000000000000" pitchFamily="2" charset="0"/>
              </a:rPr>
              <a:t>Source: EIG analysis of the Federal Reserve’s Survey of Consumer Finances </a:t>
            </a:r>
          </a:p>
          <a:p>
            <a:pPr algn="ctr"/>
            <a:r>
              <a:rPr lang="en-US" sz="9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  <a:ea typeface="Galaxie Polaris Light" panose="02000000000000000000" pitchFamily="2" charset="0"/>
                <a:cs typeface="Galaxie Polaris Light" panose="02000000000000000000" pitchFamily="2" charset="0"/>
              </a:rPr>
              <a:t>and Financial Accounts of the United States</a:t>
            </a:r>
          </a:p>
        </p:txBody>
      </p:sp>
    </p:spTree>
    <p:extLst>
      <p:ext uri="{BB962C8B-B14F-4D97-AF65-F5344CB8AC3E}">
        <p14:creationId xmlns:p14="http://schemas.microsoft.com/office/powerpoint/2010/main" val="4260458666"/>
      </p:ext>
    </p:extLst>
  </p:cSld>
  <p:clrMapOvr>
    <a:masterClrMapping/>
  </p:clrMapOvr>
</p:sld>
</file>

<file path=ppt/slides/slide8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descr="" title=""/>
          <p:cNvSpPr>
            <a:spLocks noGrp="1"/>
          </p:cNvSpPr>
          <p:nvPr>
            <p:ph type="ctrTitle"/>
          </p:nvPr>
        </p:nvSpPr>
        <p:spPr>
          <a:xfrm>
            <a:off x="813547" y="19878"/>
            <a:ext cx="7772400" cy="936625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OZ Benefits</a:t>
            </a:r>
          </a:p>
        </p:txBody>
      </p:sp>
      <p:sp>
        <p:nvSpPr>
          <p:cNvPr id="6" name="Subtitle 5" descr="" title=""/>
          <p:cNvSpPr>
            <a:spLocks noGrp="1"/>
          </p:cNvSpPr>
          <p:nvPr>
            <p:ph type="subTitle" idx="1"/>
          </p:nvPr>
        </p:nvSpPr>
        <p:spPr>
          <a:xfrm>
            <a:off x="737347" y="2079625"/>
            <a:ext cx="7924800" cy="3863976"/>
          </a:xfrm>
        </p:spPr>
        <p:txBody>
          <a:bodyPr>
            <a:normAutofit fontScale="92500"/>
          </a:bodyPr>
          <a:lstStyle/>
          <a:p>
            <a:pPr marL="514350" indent="-514350" algn="l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Time Value of Deferred Obligation – earlier of:</a:t>
            </a:r>
          </a:p>
          <a:p>
            <a:pPr marL="971550" lvl="1" indent="-514350" algn="l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Date the investment is sold or exchanged; or</a:t>
            </a:r>
          </a:p>
          <a:p>
            <a:pPr marL="971550" lvl="1" indent="-514350" algn="l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Outside date of December 31, 2026</a:t>
            </a:r>
            <a:endParaRPr lang="en-US" sz="2200" dirty="0">
              <a:solidFill>
                <a:schemeClr val="tx1"/>
              </a:solidFill>
            </a:endParaRPr>
          </a:p>
          <a:p>
            <a:pPr marL="514350" indent="-514350" algn="l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Gain Recognition</a:t>
            </a:r>
          </a:p>
          <a:p>
            <a:pPr marL="971550" lvl="1" indent="-514350" algn="l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Amount of gain (or fair market value)</a:t>
            </a:r>
          </a:p>
          <a:p>
            <a:pPr marL="971550" lvl="1" indent="-514350" algn="l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Less:  the taxpayer’s basis in the opportunity zone fund</a:t>
            </a:r>
          </a:p>
          <a:p>
            <a:pPr marL="514350" indent="-514350" algn="l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Partial Forgiveness of Gain – The Basis Step Up</a:t>
            </a:r>
          </a:p>
          <a:p>
            <a:pPr marL="971550" lvl="1" indent="-514350" algn="l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5 year hold = 10%</a:t>
            </a:r>
          </a:p>
          <a:p>
            <a:pPr marL="971550" lvl="1" indent="-514350" algn="l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7 year hold = 15%</a:t>
            </a:r>
            <a:endParaRPr lang="en-US" sz="1800" dirty="0">
              <a:solidFill>
                <a:schemeClr val="tx1"/>
              </a:solidFill>
            </a:endParaRPr>
          </a:p>
          <a:p>
            <a:pPr marL="514350" indent="-514350" algn="l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Forgiveness of Additional Gain/Investment Appreciation</a:t>
            </a:r>
          </a:p>
          <a:p>
            <a:pPr marL="971550" lvl="1" indent="-514350" algn="l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10 year hold</a:t>
            </a:r>
          </a:p>
          <a:p>
            <a:pPr marL="971550" lvl="1" indent="-514350" algn="l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Basis step up</a:t>
            </a:r>
          </a:p>
          <a:p>
            <a:pPr marL="514350" indent="-514350" algn="l">
              <a:buClrTx/>
              <a:buSzPct val="100000"/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4" name="Title 4" descr="" title=""/>
          <p:cNvSpPr txBox="1">
            <a:spLocks/>
          </p:cNvSpPr>
          <p:nvPr/>
        </p:nvSpPr>
        <p:spPr>
          <a:xfrm>
            <a:off x="460513" y="990600"/>
            <a:ext cx="8269941" cy="936625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l"/>
            <a:r>
              <a:rPr lang="en-US" sz="4000" dirty="0">
                <a:solidFill>
                  <a:srgbClr val="4F271C"/>
                </a:solidFill>
              </a:rPr>
              <a:t>1.             2.             3.   </a:t>
            </a:r>
          </a:p>
        </p:txBody>
      </p:sp>
      <p:sp>
        <p:nvSpPr>
          <p:cNvPr id="7" name="Title 4" descr="" title=""/>
          <p:cNvSpPr txBox="1">
            <a:spLocks/>
          </p:cNvSpPr>
          <p:nvPr/>
        </p:nvSpPr>
        <p:spPr>
          <a:xfrm>
            <a:off x="1066800" y="990599"/>
            <a:ext cx="1905000" cy="936625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2000" dirty="0">
                <a:solidFill>
                  <a:srgbClr val="4F271C"/>
                </a:solidFill>
              </a:rPr>
              <a:t>Deferral of Gain</a:t>
            </a:r>
          </a:p>
        </p:txBody>
      </p:sp>
      <p:sp>
        <p:nvSpPr>
          <p:cNvPr id="8" name="Title 4" descr="" title=""/>
          <p:cNvSpPr txBox="1">
            <a:spLocks/>
          </p:cNvSpPr>
          <p:nvPr/>
        </p:nvSpPr>
        <p:spPr>
          <a:xfrm>
            <a:off x="3740621" y="990599"/>
            <a:ext cx="1905000" cy="1089025"/>
          </a:xfrm>
          <a:prstGeom prst="rect">
            <a:avLst/>
          </a:prstGeom>
        </p:spPr>
        <p:txBody>
          <a:bodyPr vert="horz" anchor="b">
            <a:normAutofit fontScale="85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2400" dirty="0">
                <a:solidFill>
                  <a:srgbClr val="4F271C"/>
                </a:solidFill>
              </a:rPr>
              <a:t>Partial Forgiveness of Deferred Gain</a:t>
            </a:r>
          </a:p>
        </p:txBody>
      </p:sp>
      <p:sp>
        <p:nvSpPr>
          <p:cNvPr id="9" name="Title 4" descr="" title=""/>
          <p:cNvSpPr txBox="1">
            <a:spLocks/>
          </p:cNvSpPr>
          <p:nvPr/>
        </p:nvSpPr>
        <p:spPr>
          <a:xfrm>
            <a:off x="6255026" y="1146500"/>
            <a:ext cx="2362200" cy="777221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2000" dirty="0">
                <a:solidFill>
                  <a:srgbClr val="4F271C"/>
                </a:solidFill>
              </a:rPr>
              <a:t>Forgiveness of Additional Gains</a:t>
            </a:r>
          </a:p>
        </p:txBody>
      </p:sp>
    </p:spTree>
    <p:extLst>
      <p:ext uri="{BB962C8B-B14F-4D97-AF65-F5344CB8AC3E}">
        <p14:creationId xmlns:p14="http://schemas.microsoft.com/office/powerpoint/2010/main" val="3091388829"/>
      </p:ext>
    </p:extLst>
  </p:cSld>
  <p:clrMapOvr>
    <a:masterClrMapping/>
  </p:clrMapOvr>
  <p:transition spd="slow">
    <p:wipe/>
  </p:transition>
</p:sld>
</file>

<file path=ppt/slides/slide9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 descr="" title=""/>
          <p:cNvGrpSpPr/>
          <p:nvPr/>
        </p:nvGrpSpPr>
        <p:grpSpPr>
          <a:xfrm>
            <a:off x="0" y="4724400"/>
            <a:ext cx="17835372" cy="560832"/>
            <a:chOff x="0" y="4724400"/>
            <a:chExt cx="23780496" cy="560832"/>
          </a:xfrm>
        </p:grpSpPr>
        <p:cxnSp>
          <p:nvCxnSpPr>
            <p:cNvPr id="6" name="Straight Connector 5" descr="" title=""/>
            <p:cNvCxnSpPr/>
            <p:nvPr/>
          </p:nvCxnSpPr>
          <p:spPr>
            <a:xfrm>
              <a:off x="0" y="4876800"/>
              <a:ext cx="23780496" cy="0"/>
            </a:xfrm>
            <a:prstGeom prst="line">
              <a:avLst/>
            </a:prstGeom>
            <a:ln w="571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Oval 6" descr="" title=""/>
            <p:cNvSpPr/>
            <p:nvPr/>
          </p:nvSpPr>
          <p:spPr>
            <a:xfrm>
              <a:off x="76200" y="4724400"/>
              <a:ext cx="304800" cy="3048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 descr="" title=""/>
            <p:cNvSpPr/>
            <p:nvPr/>
          </p:nvSpPr>
          <p:spPr>
            <a:xfrm>
              <a:off x="2173432" y="4724400"/>
              <a:ext cx="304800" cy="3048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 descr="" title=""/>
            <p:cNvSpPr/>
            <p:nvPr/>
          </p:nvSpPr>
          <p:spPr>
            <a:xfrm>
              <a:off x="4270664" y="4724400"/>
              <a:ext cx="304800" cy="3048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 descr="" title=""/>
            <p:cNvSpPr/>
            <p:nvPr/>
          </p:nvSpPr>
          <p:spPr>
            <a:xfrm>
              <a:off x="6367896" y="4724400"/>
              <a:ext cx="304800" cy="3048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 descr="" title=""/>
            <p:cNvSpPr/>
            <p:nvPr/>
          </p:nvSpPr>
          <p:spPr>
            <a:xfrm>
              <a:off x="8465128" y="4724400"/>
              <a:ext cx="304800" cy="3048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 descr="" title=""/>
            <p:cNvSpPr/>
            <p:nvPr/>
          </p:nvSpPr>
          <p:spPr>
            <a:xfrm>
              <a:off x="10562360" y="4724400"/>
              <a:ext cx="304800" cy="3048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 descr="" title=""/>
            <p:cNvSpPr/>
            <p:nvPr/>
          </p:nvSpPr>
          <p:spPr>
            <a:xfrm>
              <a:off x="12659592" y="4724400"/>
              <a:ext cx="304800" cy="3048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 descr="" title=""/>
            <p:cNvSpPr/>
            <p:nvPr/>
          </p:nvSpPr>
          <p:spPr>
            <a:xfrm>
              <a:off x="14756824" y="4724400"/>
              <a:ext cx="304800" cy="3048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 descr="" title=""/>
            <p:cNvSpPr/>
            <p:nvPr/>
          </p:nvSpPr>
          <p:spPr>
            <a:xfrm>
              <a:off x="16854056" y="4724400"/>
              <a:ext cx="304800" cy="3048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 descr="" title=""/>
            <p:cNvSpPr/>
            <p:nvPr/>
          </p:nvSpPr>
          <p:spPr>
            <a:xfrm>
              <a:off x="21048520" y="4724400"/>
              <a:ext cx="304800" cy="3048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 descr="" title=""/>
            <p:cNvSpPr/>
            <p:nvPr/>
          </p:nvSpPr>
          <p:spPr>
            <a:xfrm>
              <a:off x="23145750" y="4724400"/>
              <a:ext cx="304800" cy="3048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 descr="" title=""/>
            <p:cNvSpPr txBox="1"/>
            <p:nvPr/>
          </p:nvSpPr>
          <p:spPr>
            <a:xfrm>
              <a:off x="887025" y="4915900"/>
              <a:ext cx="870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65000"/>
                    </a:schemeClr>
                  </a:solidFill>
                </a:rPr>
                <a:t>2018</a:t>
              </a:r>
            </a:p>
          </p:txBody>
        </p:sp>
        <p:sp>
          <p:nvSpPr>
            <p:cNvPr id="22" name="TextBox 21" descr="" title=""/>
            <p:cNvSpPr txBox="1"/>
            <p:nvPr/>
          </p:nvSpPr>
          <p:spPr>
            <a:xfrm>
              <a:off x="2963285" y="4915900"/>
              <a:ext cx="870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65000"/>
                    </a:schemeClr>
                  </a:solidFill>
                </a:rPr>
                <a:t>2019</a:t>
              </a:r>
            </a:p>
          </p:txBody>
        </p:sp>
        <p:sp>
          <p:nvSpPr>
            <p:cNvPr id="23" name="TextBox 22" descr="" title=""/>
            <p:cNvSpPr txBox="1"/>
            <p:nvPr/>
          </p:nvSpPr>
          <p:spPr>
            <a:xfrm>
              <a:off x="5039545" y="4915900"/>
              <a:ext cx="870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65000"/>
                    </a:schemeClr>
                  </a:solidFill>
                </a:rPr>
                <a:t>2020</a:t>
              </a:r>
            </a:p>
          </p:txBody>
        </p:sp>
        <p:sp>
          <p:nvSpPr>
            <p:cNvPr id="24" name="TextBox 23" descr="" title=""/>
            <p:cNvSpPr txBox="1"/>
            <p:nvPr/>
          </p:nvSpPr>
          <p:spPr>
            <a:xfrm>
              <a:off x="7115805" y="4915900"/>
              <a:ext cx="870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65000"/>
                    </a:schemeClr>
                  </a:solidFill>
                </a:rPr>
                <a:t>2021</a:t>
              </a:r>
            </a:p>
          </p:txBody>
        </p:sp>
        <p:sp>
          <p:nvSpPr>
            <p:cNvPr id="25" name="TextBox 24" descr="" title=""/>
            <p:cNvSpPr txBox="1"/>
            <p:nvPr/>
          </p:nvSpPr>
          <p:spPr>
            <a:xfrm>
              <a:off x="9192065" y="4915900"/>
              <a:ext cx="870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65000"/>
                    </a:schemeClr>
                  </a:solidFill>
                </a:rPr>
                <a:t>2022</a:t>
              </a:r>
            </a:p>
          </p:txBody>
        </p:sp>
        <p:sp>
          <p:nvSpPr>
            <p:cNvPr id="27" name="TextBox 26" descr="" title=""/>
            <p:cNvSpPr txBox="1"/>
            <p:nvPr/>
          </p:nvSpPr>
          <p:spPr>
            <a:xfrm>
              <a:off x="11268325" y="4915900"/>
              <a:ext cx="870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65000"/>
                    </a:schemeClr>
                  </a:solidFill>
                </a:rPr>
                <a:t>2023</a:t>
              </a:r>
            </a:p>
          </p:txBody>
        </p:sp>
        <p:sp>
          <p:nvSpPr>
            <p:cNvPr id="28" name="TextBox 27" descr="" title=""/>
            <p:cNvSpPr txBox="1"/>
            <p:nvPr/>
          </p:nvSpPr>
          <p:spPr>
            <a:xfrm>
              <a:off x="13344585" y="4915900"/>
              <a:ext cx="870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65000"/>
                    </a:schemeClr>
                  </a:solidFill>
                </a:rPr>
                <a:t>2024</a:t>
              </a:r>
            </a:p>
          </p:txBody>
        </p:sp>
        <p:sp>
          <p:nvSpPr>
            <p:cNvPr id="29" name="TextBox 28" descr="" title=""/>
            <p:cNvSpPr txBox="1"/>
            <p:nvPr/>
          </p:nvSpPr>
          <p:spPr>
            <a:xfrm>
              <a:off x="15420845" y="4915900"/>
              <a:ext cx="870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65000"/>
                    </a:schemeClr>
                  </a:solidFill>
                </a:rPr>
                <a:t>2026</a:t>
              </a:r>
            </a:p>
          </p:txBody>
        </p:sp>
        <p:sp>
          <p:nvSpPr>
            <p:cNvPr id="30" name="TextBox 29" descr="" title=""/>
            <p:cNvSpPr txBox="1"/>
            <p:nvPr/>
          </p:nvSpPr>
          <p:spPr>
            <a:xfrm>
              <a:off x="17497105" y="4915900"/>
              <a:ext cx="870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65000"/>
                    </a:schemeClr>
                  </a:solidFill>
                </a:rPr>
                <a:t>2027</a:t>
              </a:r>
            </a:p>
          </p:txBody>
        </p:sp>
        <p:sp>
          <p:nvSpPr>
            <p:cNvPr id="31" name="TextBox 30" descr="" title=""/>
            <p:cNvSpPr txBox="1"/>
            <p:nvPr/>
          </p:nvSpPr>
          <p:spPr>
            <a:xfrm>
              <a:off x="19573365" y="4915900"/>
              <a:ext cx="870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65000"/>
                    </a:schemeClr>
                  </a:solidFill>
                </a:rPr>
                <a:t>2028</a:t>
              </a:r>
            </a:p>
          </p:txBody>
        </p:sp>
        <p:sp>
          <p:nvSpPr>
            <p:cNvPr id="32" name="TextBox 31" descr="" title=""/>
            <p:cNvSpPr txBox="1"/>
            <p:nvPr/>
          </p:nvSpPr>
          <p:spPr>
            <a:xfrm>
              <a:off x="21649621" y="4915900"/>
              <a:ext cx="870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65000"/>
                    </a:schemeClr>
                  </a:solidFill>
                </a:rPr>
                <a:t>2029</a:t>
              </a:r>
            </a:p>
          </p:txBody>
        </p:sp>
        <p:sp>
          <p:nvSpPr>
            <p:cNvPr id="33" name="Oval 32" descr="" title=""/>
            <p:cNvSpPr/>
            <p:nvPr/>
          </p:nvSpPr>
          <p:spPr>
            <a:xfrm>
              <a:off x="18951288" y="4724400"/>
              <a:ext cx="304800" cy="3048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 descr="" title=""/>
          <p:cNvGrpSpPr/>
          <p:nvPr/>
        </p:nvGrpSpPr>
        <p:grpSpPr>
          <a:xfrm>
            <a:off x="400050" y="1752600"/>
            <a:ext cx="2187936" cy="3009900"/>
            <a:chOff x="533400" y="1752600"/>
            <a:chExt cx="2917248" cy="3009900"/>
          </a:xfrm>
        </p:grpSpPr>
        <p:cxnSp>
          <p:nvCxnSpPr>
            <p:cNvPr id="35" name="Straight Connector 34" descr="" title=""/>
            <p:cNvCxnSpPr/>
            <p:nvPr/>
          </p:nvCxnSpPr>
          <p:spPr>
            <a:xfrm flipV="1">
              <a:off x="533400" y="1790700"/>
              <a:ext cx="0" cy="2971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 descr="" title=""/>
            <p:cNvSpPr txBox="1"/>
            <p:nvPr/>
          </p:nvSpPr>
          <p:spPr>
            <a:xfrm>
              <a:off x="555049" y="1752600"/>
              <a:ext cx="289559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Jan. 2, 2018</a:t>
              </a:r>
            </a:p>
            <a:p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Taxpayer enters into a sale generating $1MM of capital gains</a:t>
              </a:r>
            </a:p>
            <a:p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Group 41" descr="" title=""/>
          <p:cNvGrpSpPr/>
          <p:nvPr/>
        </p:nvGrpSpPr>
        <p:grpSpPr>
          <a:xfrm>
            <a:off x="1007269" y="3028950"/>
            <a:ext cx="2595452" cy="1733550"/>
            <a:chOff x="1343025" y="3028950"/>
            <a:chExt cx="3460603" cy="1733550"/>
          </a:xfrm>
        </p:grpSpPr>
        <p:cxnSp>
          <p:nvCxnSpPr>
            <p:cNvPr id="37" name="Straight Connector 36" descr="" title=""/>
            <p:cNvCxnSpPr/>
            <p:nvPr/>
          </p:nvCxnSpPr>
          <p:spPr>
            <a:xfrm flipV="1">
              <a:off x="1343025" y="3067050"/>
              <a:ext cx="0" cy="16954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 descr="" title=""/>
            <p:cNvSpPr txBox="1"/>
            <p:nvPr/>
          </p:nvSpPr>
          <p:spPr>
            <a:xfrm>
              <a:off x="1364674" y="3028950"/>
              <a:ext cx="343895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June 30, 2018</a:t>
              </a:r>
            </a:p>
            <a:p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Taxpayer contributes entire $1MM of capital gain to a Qualified Opportunity Fund</a:t>
              </a:r>
            </a:p>
            <a:p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0" name="TextBox 39" descr="" title=""/>
          <p:cNvSpPr txBox="1"/>
          <p:nvPr/>
        </p:nvSpPr>
        <p:spPr>
          <a:xfrm>
            <a:off x="3602721" y="3028950"/>
            <a:ext cx="28903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Taxpayer is deemed to have a $0 basis in its QOF investment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QOF Invests the $1MM in Qualified Opportunity Zone Property</a:t>
            </a:r>
          </a:p>
        </p:txBody>
      </p:sp>
    </p:spTree>
    <p:extLst>
      <p:ext uri="{BB962C8B-B14F-4D97-AF65-F5344CB8AC3E}">
        <p14:creationId xmlns:p14="http://schemas.microsoft.com/office/powerpoint/2010/main" val="1137268645"/>
      </p:ext>
    </p:extLst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oncours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oncours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Concours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Concours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2018 Novo NMTC DC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B30838"/>
    </a:accent1>
    <a:accent2>
      <a:srgbClr val="6E0C2A"/>
    </a:accent2>
    <a:accent3>
      <a:srgbClr val="A89B7A"/>
    </a:accent3>
    <a:accent4>
      <a:srgbClr val="342A7A"/>
    </a:accent4>
    <a:accent5>
      <a:srgbClr val="8182AB"/>
    </a:accent5>
    <a:accent6>
      <a:srgbClr val="204794"/>
    </a:accent6>
    <a:hlink>
      <a:srgbClr val="0563C1"/>
    </a:hlink>
    <a:folHlink>
      <a:srgbClr val="954F72"/>
    </a:folHlink>
  </a:clrScheme>
  <a:fontScheme name="Novo">
    <a:majorFont>
      <a:latin typeface="Franklin Gothic Demi"/>
      <a:ea typeface=""/>
      <a:cs typeface=""/>
    </a:majorFont>
    <a:minorFont>
      <a:latin typeface="Franklin Gothic Medium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1211</Words>
  <Application>Microsoft Office PowerPoint</Application>
  <PresentationFormat>On-screen Show (4:3)</PresentationFormat>
  <Paragraphs>208</Paragraphs>
  <Slides>18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18</vt:i4>
      </vt:variant>
    </vt:vector>
  </HeadingPairs>
  <TitlesOfParts>
    <vt:vector size="39" baseType="lpstr">
      <vt:lpstr>Arial</vt:lpstr>
      <vt:lpstr>Calibri</vt:lpstr>
      <vt:lpstr>Franklin Gothic Medium</vt:lpstr>
      <vt:lpstr>Galaxie Polaris</vt:lpstr>
      <vt:lpstr>Galaxie Polaris Light</vt:lpstr>
      <vt:lpstr>GalaxiePolaris-Book</vt:lpstr>
      <vt:lpstr>GalaxiePolaris-Light</vt:lpstr>
      <vt:lpstr>Georgia</vt:lpstr>
      <vt:lpstr>Lucida Sans Unicode</vt:lpstr>
      <vt:lpstr>Mangal</vt:lpstr>
      <vt:lpstr>Tiempos Text</vt:lpstr>
      <vt:lpstr>Times New Roman</vt:lpstr>
      <vt:lpstr>Verdana</vt:lpstr>
      <vt:lpstr>Wingdings</vt:lpstr>
      <vt:lpstr>Wingdings 2</vt:lpstr>
      <vt:lpstr>Wingdings 3</vt:lpstr>
      <vt:lpstr>Concourse</vt:lpstr>
      <vt:lpstr>1_Concourse</vt:lpstr>
      <vt:lpstr>2_Concourse</vt:lpstr>
      <vt:lpstr>3_Concourse</vt:lpstr>
      <vt:lpstr>4_Concourse</vt:lpstr>
      <vt:lpstr>Qualified Opportunity Zones</vt:lpstr>
      <vt:lpstr>AltCap</vt:lpstr>
      <vt:lpstr>Why Opportunity Zones and Why Now?</vt:lpstr>
      <vt:lpstr>Almost half of all Kansas City residents live in a prosperous zip code…</vt:lpstr>
      <vt:lpstr>…but growth fails to reach most other communities</vt:lpstr>
      <vt:lpstr>Opportunity Zones are an innovative, flexible, and bipartisan solution for catalyzing private sector-led economic growth</vt:lpstr>
      <vt:lpstr>Opportunity Zones aims to connect low-income communities  with much-needed capital</vt:lpstr>
      <vt:lpstr>OZ Benefits</vt:lpstr>
      <vt:lpstr>PowerPoint Presentation</vt:lpstr>
      <vt:lpstr>PowerPoint Presentation</vt:lpstr>
      <vt:lpstr>Qualified Opportunity Funds</vt:lpstr>
      <vt:lpstr>Investments in Qualified Opportunity Zone Property</vt:lpstr>
      <vt:lpstr>Issues to Consider and Restrictions</vt:lpstr>
      <vt:lpstr>OZ Incremental Benefit</vt:lpstr>
      <vt:lpstr>Section 1031 vs Opportunity Zones</vt:lpstr>
      <vt:lpstr>Several key characteristics of the provision explain rising excitement </vt:lpstr>
      <vt:lpstr>Readily Identifiable Investment Types in Opportunity Zones</vt:lpstr>
      <vt:lpstr>Opportunity Zone Mapping Kansas City</vt:lpstr>
    </vt:vector>
  </TitlesOfParts>
  <Company>
 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
  </dc:title>
  <dc:creator>
  </dc:creator>
  <cp:lastModifiedBy>
  </cp:lastModifiedBy>
  <cp:revision>1</cp:revision>
  <dcterms:created xsi:type="dcterms:W3CDTF">1900-01-01T07:00:00Z</dcterms:created>
  <dcterms:modified xsi:type="dcterms:W3CDTF">1900-01-01T07:00:00Z</dcterms:modified>
</cp:coreProperties>
</file>